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handoutMasterIdLst>
    <p:handoutMasterId r:id="rId23"/>
  </p:handoutMasterIdLst>
  <p:sldIdLst>
    <p:sldId id="256" r:id="rId2"/>
    <p:sldId id="356" r:id="rId3"/>
    <p:sldId id="341" r:id="rId4"/>
    <p:sldId id="333" r:id="rId5"/>
    <p:sldId id="317" r:id="rId6"/>
    <p:sldId id="345" r:id="rId7"/>
    <p:sldId id="318" r:id="rId8"/>
    <p:sldId id="346" r:id="rId9"/>
    <p:sldId id="359" r:id="rId10"/>
    <p:sldId id="358" r:id="rId11"/>
    <p:sldId id="266" r:id="rId12"/>
    <p:sldId id="267" r:id="rId13"/>
    <p:sldId id="347" r:id="rId14"/>
    <p:sldId id="354" r:id="rId15"/>
    <p:sldId id="349" r:id="rId16"/>
    <p:sldId id="350" r:id="rId17"/>
    <p:sldId id="351" r:id="rId18"/>
    <p:sldId id="352" r:id="rId19"/>
    <p:sldId id="353" r:id="rId20"/>
    <p:sldId id="35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clrMru>
    <a:srgbClr val="8DD198"/>
    <a:srgbClr val="8DCC97"/>
    <a:srgbClr val="A9F7B3"/>
    <a:srgbClr val="84C28C"/>
    <a:srgbClr val="F35543"/>
    <a:srgbClr val="9AE3A2"/>
    <a:srgbClr val="2B2B2B"/>
    <a:srgbClr val="9A9A9A"/>
    <a:srgbClr val="A2A2A2"/>
    <a:srgbClr val="68CDE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00" autoAdjust="0"/>
    <p:restoredTop sz="98655" autoAdjust="0"/>
  </p:normalViewPr>
  <p:slideViewPr>
    <p:cSldViewPr snapToGrid="0" snapToObjects="1">
      <p:cViewPr>
        <p:scale>
          <a:sx n="75" d="100"/>
          <a:sy n="75" d="100"/>
        </p:scale>
        <p:origin x="-2008" y="-4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handoutMaster" Target="handoutMasters/handout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4DF79A-EA03-E04C-8534-74E3D8E7564D}" type="doc">
      <dgm:prSet loTypeId="urn:microsoft.com/office/officeart/2005/8/layout/hProcess9" loCatId="" qsTypeId="urn:microsoft.com/office/officeart/2005/8/quickstyle/simple4" qsCatId="simple" csTypeId="urn:microsoft.com/office/officeart/2005/8/colors/accent5_2" csCatId="accent5" phldr="1"/>
      <dgm:spPr/>
    </dgm:pt>
    <dgm:pt modelId="{00BBD167-BF31-0C4F-9D2A-F7128AE9E487}">
      <dgm:prSet phldrT="[Text]" custT="1"/>
      <dgm:spPr/>
      <dgm:t>
        <a:bodyPr/>
        <a:lstStyle/>
        <a:p>
          <a:pPr algn="ctr"/>
          <a:r>
            <a:rPr lang="en-US" sz="2200" dirty="0" smtClean="0">
              <a:solidFill>
                <a:srgbClr val="322C00"/>
              </a:solidFill>
            </a:rPr>
            <a:t>Proving</a:t>
          </a:r>
        </a:p>
        <a:p>
          <a:pPr algn="ctr"/>
          <a:r>
            <a:rPr lang="en-US" sz="2200" dirty="0" smtClean="0">
              <a:solidFill>
                <a:srgbClr val="322C00"/>
              </a:solidFill>
            </a:rPr>
            <a:t>Grading and Scoring</a:t>
          </a:r>
        </a:p>
        <a:p>
          <a:pPr algn="ctr"/>
          <a:r>
            <a:rPr lang="en-US" sz="2200" dirty="0" smtClean="0">
              <a:solidFill>
                <a:srgbClr val="322C00"/>
              </a:solidFill>
            </a:rPr>
            <a:t>Test that Follows the Work</a:t>
          </a:r>
          <a:endParaRPr lang="en-US" sz="2200" dirty="0">
            <a:solidFill>
              <a:srgbClr val="322C00"/>
            </a:solidFill>
          </a:endParaRPr>
        </a:p>
      </dgm:t>
    </dgm:pt>
    <dgm:pt modelId="{5296D4F7-A5D5-A14C-8FE2-6171C7194C13}" type="parTrans" cxnId="{F3332954-06D1-2E4D-80C8-2DFE89471F71}">
      <dgm:prSet/>
      <dgm:spPr/>
      <dgm:t>
        <a:bodyPr/>
        <a:lstStyle/>
        <a:p>
          <a:endParaRPr lang="en-US"/>
        </a:p>
      </dgm:t>
    </dgm:pt>
    <dgm:pt modelId="{3339AB8F-96A1-7D43-8C07-8575967E92B6}" type="sibTrans" cxnId="{F3332954-06D1-2E4D-80C8-2DFE89471F71}">
      <dgm:prSet/>
      <dgm:spPr/>
      <dgm:t>
        <a:bodyPr/>
        <a:lstStyle/>
        <a:p>
          <a:endParaRPr lang="en-US"/>
        </a:p>
      </dgm:t>
    </dgm:pt>
    <dgm:pt modelId="{2D6A14E3-F83C-D84B-96C7-FFA354DA72A8}">
      <dgm:prSet phldrT="[Text]" custT="1"/>
      <dgm:spPr/>
      <dgm:t>
        <a:bodyPr/>
        <a:lstStyle/>
        <a:p>
          <a:pPr algn="l"/>
          <a:endParaRPr lang="en-US" sz="1400" b="1" dirty="0" smtClean="0">
            <a:solidFill>
              <a:srgbClr val="322C00"/>
            </a:solidFill>
          </a:endParaRPr>
        </a:p>
        <a:p>
          <a:pPr algn="ctr"/>
          <a:r>
            <a:rPr lang="en-US" sz="2200" dirty="0" smtClean="0">
              <a:solidFill>
                <a:srgbClr val="322C00"/>
              </a:solidFill>
            </a:rPr>
            <a:t>Improving</a:t>
          </a:r>
        </a:p>
        <a:p>
          <a:pPr algn="ctr"/>
          <a:r>
            <a:rPr lang="en-US" sz="2200" dirty="0" smtClean="0">
              <a:solidFill>
                <a:srgbClr val="322C00"/>
              </a:solidFill>
            </a:rPr>
            <a:t>Learning from Your Work</a:t>
          </a:r>
        </a:p>
        <a:p>
          <a:pPr algn="ctr"/>
          <a:r>
            <a:rPr lang="en-US" sz="2200" dirty="0" smtClean="0">
              <a:solidFill>
                <a:srgbClr val="322C00"/>
              </a:solidFill>
            </a:rPr>
            <a:t>Measures You Put in Place Beforehand</a:t>
          </a:r>
        </a:p>
        <a:p>
          <a:pPr algn="l"/>
          <a:endParaRPr lang="en-US" sz="1400" dirty="0"/>
        </a:p>
      </dgm:t>
    </dgm:pt>
    <dgm:pt modelId="{570BE3B4-A40E-0645-ABC9-774070587216}" type="parTrans" cxnId="{67B5FB5D-90BD-9A44-8BCD-D2BE78E93C91}">
      <dgm:prSet/>
      <dgm:spPr/>
      <dgm:t>
        <a:bodyPr/>
        <a:lstStyle/>
        <a:p>
          <a:endParaRPr lang="en-US"/>
        </a:p>
      </dgm:t>
    </dgm:pt>
    <dgm:pt modelId="{73965D75-B0A5-F54B-BABC-A37DBFB12088}" type="sibTrans" cxnId="{67B5FB5D-90BD-9A44-8BCD-D2BE78E93C91}">
      <dgm:prSet/>
      <dgm:spPr/>
      <dgm:t>
        <a:bodyPr/>
        <a:lstStyle/>
        <a:p>
          <a:endParaRPr lang="en-US"/>
        </a:p>
      </dgm:t>
    </dgm:pt>
    <dgm:pt modelId="{E33CB58F-8F8D-F347-99A5-286D8B050AA2}" type="pres">
      <dgm:prSet presAssocID="{A34DF79A-EA03-E04C-8534-74E3D8E7564D}" presName="CompostProcess" presStyleCnt="0">
        <dgm:presLayoutVars>
          <dgm:dir/>
          <dgm:resizeHandles val="exact"/>
        </dgm:presLayoutVars>
      </dgm:prSet>
      <dgm:spPr/>
    </dgm:pt>
    <dgm:pt modelId="{B552D0A8-1EC4-B44D-A8EF-67DCEE56CBF2}" type="pres">
      <dgm:prSet presAssocID="{A34DF79A-EA03-E04C-8534-74E3D8E7564D}" presName="arrow" presStyleLbl="bgShp" presStyleIdx="0" presStyleCnt="1" custLinFactNeighborY="417"/>
      <dgm:spPr/>
    </dgm:pt>
    <dgm:pt modelId="{4A1F2697-5C7B-FD42-B2D4-C66D67656C05}" type="pres">
      <dgm:prSet presAssocID="{A34DF79A-EA03-E04C-8534-74E3D8E7564D}" presName="linearProcess" presStyleCnt="0"/>
      <dgm:spPr/>
    </dgm:pt>
    <dgm:pt modelId="{70FB4FCE-7A47-7849-BB9A-78D5A75E0057}" type="pres">
      <dgm:prSet presAssocID="{00BBD167-BF31-0C4F-9D2A-F7128AE9E487}" presName="textNode" presStyleLbl="node1" presStyleIdx="0" presStyleCnt="2">
        <dgm:presLayoutVars>
          <dgm:bulletEnabled val="1"/>
        </dgm:presLayoutVars>
      </dgm:prSet>
      <dgm:spPr/>
      <dgm:t>
        <a:bodyPr/>
        <a:lstStyle/>
        <a:p>
          <a:endParaRPr lang="en-US"/>
        </a:p>
      </dgm:t>
    </dgm:pt>
    <dgm:pt modelId="{73045D34-A87B-E547-9A75-23420402C8EE}" type="pres">
      <dgm:prSet presAssocID="{3339AB8F-96A1-7D43-8C07-8575967E92B6}" presName="sibTrans" presStyleCnt="0"/>
      <dgm:spPr/>
    </dgm:pt>
    <dgm:pt modelId="{50700638-6727-2245-A579-7DDE0D1BEF27}" type="pres">
      <dgm:prSet presAssocID="{2D6A14E3-F83C-D84B-96C7-FFA354DA72A8}" presName="textNode" presStyleLbl="node1" presStyleIdx="1" presStyleCnt="2" custLinFactNeighborX="704" custLinFactNeighborY="-876">
        <dgm:presLayoutVars>
          <dgm:bulletEnabled val="1"/>
        </dgm:presLayoutVars>
      </dgm:prSet>
      <dgm:spPr/>
      <dgm:t>
        <a:bodyPr/>
        <a:lstStyle/>
        <a:p>
          <a:endParaRPr lang="en-US"/>
        </a:p>
      </dgm:t>
    </dgm:pt>
  </dgm:ptLst>
  <dgm:cxnLst>
    <dgm:cxn modelId="{E91D8D14-A001-D44A-AB5F-C605B531779D}" type="presOf" srcId="{A34DF79A-EA03-E04C-8534-74E3D8E7564D}" destId="{E33CB58F-8F8D-F347-99A5-286D8B050AA2}" srcOrd="0" destOrd="0" presId="urn:microsoft.com/office/officeart/2005/8/layout/hProcess9"/>
    <dgm:cxn modelId="{67B5FB5D-90BD-9A44-8BCD-D2BE78E93C91}" srcId="{A34DF79A-EA03-E04C-8534-74E3D8E7564D}" destId="{2D6A14E3-F83C-D84B-96C7-FFA354DA72A8}" srcOrd="1" destOrd="0" parTransId="{570BE3B4-A40E-0645-ABC9-774070587216}" sibTransId="{73965D75-B0A5-F54B-BABC-A37DBFB12088}"/>
    <dgm:cxn modelId="{6A7DC974-8B28-A341-88F5-E0657C1A413D}" type="presOf" srcId="{00BBD167-BF31-0C4F-9D2A-F7128AE9E487}" destId="{70FB4FCE-7A47-7849-BB9A-78D5A75E0057}" srcOrd="0" destOrd="0" presId="urn:microsoft.com/office/officeart/2005/8/layout/hProcess9"/>
    <dgm:cxn modelId="{692662C2-D1D5-664B-923F-810277A11468}" type="presOf" srcId="{2D6A14E3-F83C-D84B-96C7-FFA354DA72A8}" destId="{50700638-6727-2245-A579-7DDE0D1BEF27}" srcOrd="0" destOrd="0" presId="urn:microsoft.com/office/officeart/2005/8/layout/hProcess9"/>
    <dgm:cxn modelId="{F3332954-06D1-2E4D-80C8-2DFE89471F71}" srcId="{A34DF79A-EA03-E04C-8534-74E3D8E7564D}" destId="{00BBD167-BF31-0C4F-9D2A-F7128AE9E487}" srcOrd="0" destOrd="0" parTransId="{5296D4F7-A5D5-A14C-8FE2-6171C7194C13}" sibTransId="{3339AB8F-96A1-7D43-8C07-8575967E92B6}"/>
    <dgm:cxn modelId="{C42104E0-714A-604A-B6A5-87D7D149E35C}" type="presParOf" srcId="{E33CB58F-8F8D-F347-99A5-286D8B050AA2}" destId="{B552D0A8-1EC4-B44D-A8EF-67DCEE56CBF2}" srcOrd="0" destOrd="0" presId="urn:microsoft.com/office/officeart/2005/8/layout/hProcess9"/>
    <dgm:cxn modelId="{B8DD134E-C706-BC42-AF95-6622D3B15F97}" type="presParOf" srcId="{E33CB58F-8F8D-F347-99A5-286D8B050AA2}" destId="{4A1F2697-5C7B-FD42-B2D4-C66D67656C05}" srcOrd="1" destOrd="0" presId="urn:microsoft.com/office/officeart/2005/8/layout/hProcess9"/>
    <dgm:cxn modelId="{14482CB2-C0B4-A748-A4C1-1323D870CF09}" type="presParOf" srcId="{4A1F2697-5C7B-FD42-B2D4-C66D67656C05}" destId="{70FB4FCE-7A47-7849-BB9A-78D5A75E0057}" srcOrd="0" destOrd="0" presId="urn:microsoft.com/office/officeart/2005/8/layout/hProcess9"/>
    <dgm:cxn modelId="{FA486DB6-C59C-154F-B221-C83A24168639}" type="presParOf" srcId="{4A1F2697-5C7B-FD42-B2D4-C66D67656C05}" destId="{73045D34-A87B-E547-9A75-23420402C8EE}" srcOrd="1" destOrd="0" presId="urn:microsoft.com/office/officeart/2005/8/layout/hProcess9"/>
    <dgm:cxn modelId="{6E76C310-7759-E442-B38C-CA3E7FE91551}" type="presParOf" srcId="{4A1F2697-5C7B-FD42-B2D4-C66D67656C05}" destId="{50700638-6727-2245-A579-7DDE0D1BEF27}"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88C045-22E1-7040-9E30-B581E6811220}" type="doc">
      <dgm:prSet loTypeId="urn:microsoft.com/office/officeart/2005/8/layout/cycle2" loCatId="" qsTypeId="urn:microsoft.com/office/officeart/2005/8/quickstyle/simple1" qsCatId="simple" csTypeId="urn:microsoft.com/office/officeart/2005/8/colors/colorful1" csCatId="colorful" phldr="1"/>
      <dgm:spPr/>
      <dgm:t>
        <a:bodyPr/>
        <a:lstStyle/>
        <a:p>
          <a:endParaRPr lang="en-US"/>
        </a:p>
      </dgm:t>
    </dgm:pt>
    <dgm:pt modelId="{BEF94183-5158-BF41-A3C1-8363488EA1D2}">
      <dgm:prSet phldrT="[Text]"/>
      <dgm:spPr/>
      <dgm:t>
        <a:bodyPr/>
        <a:lstStyle/>
        <a:p>
          <a:r>
            <a:rPr lang="en-US" dirty="0" smtClean="0"/>
            <a:t>Planning 	</a:t>
          </a:r>
          <a:endParaRPr lang="en-US" dirty="0"/>
        </a:p>
      </dgm:t>
    </dgm:pt>
    <dgm:pt modelId="{561B00D1-87FE-694A-93F4-60420E50B277}" type="parTrans" cxnId="{931C29DC-1F94-4B4E-B94E-DAF0D1F934BE}">
      <dgm:prSet/>
      <dgm:spPr/>
      <dgm:t>
        <a:bodyPr/>
        <a:lstStyle/>
        <a:p>
          <a:endParaRPr lang="en-US"/>
        </a:p>
      </dgm:t>
    </dgm:pt>
    <dgm:pt modelId="{56C91F06-C44C-3940-A3F6-84DCFC02BF24}" type="sibTrans" cxnId="{931C29DC-1F94-4B4E-B94E-DAF0D1F934BE}">
      <dgm:prSet/>
      <dgm:spPr/>
      <dgm:t>
        <a:bodyPr/>
        <a:lstStyle/>
        <a:p>
          <a:endParaRPr lang="en-US"/>
        </a:p>
      </dgm:t>
    </dgm:pt>
    <dgm:pt modelId="{7F1E14ED-6C4C-104D-BEB7-DF28247E7423}">
      <dgm:prSet phldrT="[Text]"/>
      <dgm:spPr/>
      <dgm:t>
        <a:bodyPr/>
        <a:lstStyle/>
        <a:p>
          <a:r>
            <a:rPr lang="en-US" dirty="0" smtClean="0"/>
            <a:t>Asking </a:t>
          </a:r>
          <a:endParaRPr lang="en-US" dirty="0"/>
        </a:p>
      </dgm:t>
    </dgm:pt>
    <dgm:pt modelId="{89D557D6-B1C4-F041-9F96-C6116939919D}" type="parTrans" cxnId="{87357184-B162-BF47-96FC-D665431F1549}">
      <dgm:prSet/>
      <dgm:spPr/>
      <dgm:t>
        <a:bodyPr/>
        <a:lstStyle/>
        <a:p>
          <a:endParaRPr lang="en-US"/>
        </a:p>
      </dgm:t>
    </dgm:pt>
    <dgm:pt modelId="{09F90985-3BA1-334B-8972-512859F15BDF}" type="sibTrans" cxnId="{87357184-B162-BF47-96FC-D665431F1549}">
      <dgm:prSet/>
      <dgm:spPr/>
      <dgm:t>
        <a:bodyPr/>
        <a:lstStyle/>
        <a:p>
          <a:endParaRPr lang="en-US"/>
        </a:p>
      </dgm:t>
    </dgm:pt>
    <dgm:pt modelId="{F30D528D-A1F3-8741-AC3B-F3AF084847AA}">
      <dgm:prSet phldrT="[Text]"/>
      <dgm:spPr/>
      <dgm:t>
        <a:bodyPr/>
        <a:lstStyle/>
        <a:p>
          <a:r>
            <a:rPr lang="en-US" dirty="0" smtClean="0"/>
            <a:t>Tracking </a:t>
          </a:r>
          <a:endParaRPr lang="en-US" dirty="0"/>
        </a:p>
      </dgm:t>
    </dgm:pt>
    <dgm:pt modelId="{B0B020F2-A51C-624E-93CB-F1873A2B9CD7}" type="parTrans" cxnId="{A4778143-64D9-4F4F-865D-CF84EB461861}">
      <dgm:prSet/>
      <dgm:spPr/>
      <dgm:t>
        <a:bodyPr/>
        <a:lstStyle/>
        <a:p>
          <a:endParaRPr lang="en-US"/>
        </a:p>
      </dgm:t>
    </dgm:pt>
    <dgm:pt modelId="{B9A580AC-0D12-584B-8275-E7E67D1B8D81}" type="sibTrans" cxnId="{A4778143-64D9-4F4F-865D-CF84EB461861}">
      <dgm:prSet/>
      <dgm:spPr/>
      <dgm:t>
        <a:bodyPr/>
        <a:lstStyle/>
        <a:p>
          <a:endParaRPr lang="en-US"/>
        </a:p>
      </dgm:t>
    </dgm:pt>
    <dgm:pt modelId="{6B749E79-9A73-DA4E-B7EA-25EDDC0F02C7}">
      <dgm:prSet phldrT="[Text]"/>
      <dgm:spPr/>
      <dgm:t>
        <a:bodyPr/>
        <a:lstStyle/>
        <a:p>
          <a:r>
            <a:rPr lang="en-US" dirty="0" smtClean="0"/>
            <a:t>Learning </a:t>
          </a:r>
          <a:endParaRPr lang="en-US" dirty="0"/>
        </a:p>
      </dgm:t>
    </dgm:pt>
    <dgm:pt modelId="{7BDB85C0-5212-4F4C-AA09-A7CCE5EA2F69}" type="parTrans" cxnId="{8873EAFA-971A-0945-B828-65D7F58AEFE8}">
      <dgm:prSet/>
      <dgm:spPr/>
      <dgm:t>
        <a:bodyPr/>
        <a:lstStyle/>
        <a:p>
          <a:endParaRPr lang="en-US"/>
        </a:p>
      </dgm:t>
    </dgm:pt>
    <dgm:pt modelId="{86CAD4A3-A24C-4A45-81D4-CA1ED39B2653}" type="sibTrans" cxnId="{8873EAFA-971A-0945-B828-65D7F58AEFE8}">
      <dgm:prSet/>
      <dgm:spPr/>
      <dgm:t>
        <a:bodyPr/>
        <a:lstStyle/>
        <a:p>
          <a:endParaRPr lang="en-US"/>
        </a:p>
      </dgm:t>
    </dgm:pt>
    <dgm:pt modelId="{4B53F566-AD7C-EC42-B2C0-4A61F58D64BA}" type="pres">
      <dgm:prSet presAssocID="{3C88C045-22E1-7040-9E30-B581E6811220}" presName="cycle" presStyleCnt="0">
        <dgm:presLayoutVars>
          <dgm:dir/>
          <dgm:resizeHandles val="exact"/>
        </dgm:presLayoutVars>
      </dgm:prSet>
      <dgm:spPr/>
      <dgm:t>
        <a:bodyPr/>
        <a:lstStyle/>
        <a:p>
          <a:endParaRPr lang="en-US"/>
        </a:p>
      </dgm:t>
    </dgm:pt>
    <dgm:pt modelId="{EA7513CC-E0DF-4048-BE39-D9D85E6B224E}" type="pres">
      <dgm:prSet presAssocID="{BEF94183-5158-BF41-A3C1-8363488EA1D2}" presName="node" presStyleLbl="node1" presStyleIdx="0" presStyleCnt="4" custRadScaleRad="101305">
        <dgm:presLayoutVars>
          <dgm:bulletEnabled val="1"/>
        </dgm:presLayoutVars>
      </dgm:prSet>
      <dgm:spPr/>
      <dgm:t>
        <a:bodyPr/>
        <a:lstStyle/>
        <a:p>
          <a:endParaRPr lang="en-US"/>
        </a:p>
      </dgm:t>
    </dgm:pt>
    <dgm:pt modelId="{529CC7EA-42E1-964E-9706-BAC35B33D1A6}" type="pres">
      <dgm:prSet presAssocID="{56C91F06-C44C-3940-A3F6-84DCFC02BF24}" presName="sibTrans" presStyleLbl="sibTrans2D1" presStyleIdx="0" presStyleCnt="4"/>
      <dgm:spPr/>
      <dgm:t>
        <a:bodyPr/>
        <a:lstStyle/>
        <a:p>
          <a:endParaRPr lang="en-US"/>
        </a:p>
      </dgm:t>
    </dgm:pt>
    <dgm:pt modelId="{D3502CB8-8C57-A94D-A68A-0728A6760D62}" type="pres">
      <dgm:prSet presAssocID="{56C91F06-C44C-3940-A3F6-84DCFC02BF24}" presName="connectorText" presStyleLbl="sibTrans2D1" presStyleIdx="0" presStyleCnt="4"/>
      <dgm:spPr/>
      <dgm:t>
        <a:bodyPr/>
        <a:lstStyle/>
        <a:p>
          <a:endParaRPr lang="en-US"/>
        </a:p>
      </dgm:t>
    </dgm:pt>
    <dgm:pt modelId="{3E40283B-3DD2-9345-9056-30EB0B8DEAC5}" type="pres">
      <dgm:prSet presAssocID="{7F1E14ED-6C4C-104D-BEB7-DF28247E7423}" presName="node" presStyleLbl="node1" presStyleIdx="1" presStyleCnt="4">
        <dgm:presLayoutVars>
          <dgm:bulletEnabled val="1"/>
        </dgm:presLayoutVars>
      </dgm:prSet>
      <dgm:spPr/>
      <dgm:t>
        <a:bodyPr/>
        <a:lstStyle/>
        <a:p>
          <a:endParaRPr lang="en-US"/>
        </a:p>
      </dgm:t>
    </dgm:pt>
    <dgm:pt modelId="{6E170E6D-CC57-4243-965D-F11586749627}" type="pres">
      <dgm:prSet presAssocID="{09F90985-3BA1-334B-8972-512859F15BDF}" presName="sibTrans" presStyleLbl="sibTrans2D1" presStyleIdx="1" presStyleCnt="4"/>
      <dgm:spPr/>
      <dgm:t>
        <a:bodyPr/>
        <a:lstStyle/>
        <a:p>
          <a:endParaRPr lang="en-US"/>
        </a:p>
      </dgm:t>
    </dgm:pt>
    <dgm:pt modelId="{8E07A083-E2F5-B244-A260-86E59DE40796}" type="pres">
      <dgm:prSet presAssocID="{09F90985-3BA1-334B-8972-512859F15BDF}" presName="connectorText" presStyleLbl="sibTrans2D1" presStyleIdx="1" presStyleCnt="4"/>
      <dgm:spPr/>
      <dgm:t>
        <a:bodyPr/>
        <a:lstStyle/>
        <a:p>
          <a:endParaRPr lang="en-US"/>
        </a:p>
      </dgm:t>
    </dgm:pt>
    <dgm:pt modelId="{223A16B4-A64A-D14E-8B7E-D4B10B219791}" type="pres">
      <dgm:prSet presAssocID="{F30D528D-A1F3-8741-AC3B-F3AF084847AA}" presName="node" presStyleLbl="node1" presStyleIdx="2" presStyleCnt="4">
        <dgm:presLayoutVars>
          <dgm:bulletEnabled val="1"/>
        </dgm:presLayoutVars>
      </dgm:prSet>
      <dgm:spPr/>
      <dgm:t>
        <a:bodyPr/>
        <a:lstStyle/>
        <a:p>
          <a:endParaRPr lang="en-US"/>
        </a:p>
      </dgm:t>
    </dgm:pt>
    <dgm:pt modelId="{10307BC6-7C91-7B49-95C6-8DB12234B455}" type="pres">
      <dgm:prSet presAssocID="{B9A580AC-0D12-584B-8275-E7E67D1B8D81}" presName="sibTrans" presStyleLbl="sibTrans2D1" presStyleIdx="2" presStyleCnt="4"/>
      <dgm:spPr/>
      <dgm:t>
        <a:bodyPr/>
        <a:lstStyle/>
        <a:p>
          <a:endParaRPr lang="en-US"/>
        </a:p>
      </dgm:t>
    </dgm:pt>
    <dgm:pt modelId="{D26BB2D6-0A91-774C-9B5A-B948153E96A1}" type="pres">
      <dgm:prSet presAssocID="{B9A580AC-0D12-584B-8275-E7E67D1B8D81}" presName="connectorText" presStyleLbl="sibTrans2D1" presStyleIdx="2" presStyleCnt="4"/>
      <dgm:spPr/>
      <dgm:t>
        <a:bodyPr/>
        <a:lstStyle/>
        <a:p>
          <a:endParaRPr lang="en-US"/>
        </a:p>
      </dgm:t>
    </dgm:pt>
    <dgm:pt modelId="{4982FC86-FF82-6E46-A2FE-81698D151A2D}" type="pres">
      <dgm:prSet presAssocID="{6B749E79-9A73-DA4E-B7EA-25EDDC0F02C7}" presName="node" presStyleLbl="node1" presStyleIdx="3" presStyleCnt="4">
        <dgm:presLayoutVars>
          <dgm:bulletEnabled val="1"/>
        </dgm:presLayoutVars>
      </dgm:prSet>
      <dgm:spPr/>
      <dgm:t>
        <a:bodyPr/>
        <a:lstStyle/>
        <a:p>
          <a:endParaRPr lang="en-US"/>
        </a:p>
      </dgm:t>
    </dgm:pt>
    <dgm:pt modelId="{0D84A28E-0482-6844-A052-DDDBC9D5A8AD}" type="pres">
      <dgm:prSet presAssocID="{86CAD4A3-A24C-4A45-81D4-CA1ED39B2653}" presName="sibTrans" presStyleLbl="sibTrans2D1" presStyleIdx="3" presStyleCnt="4"/>
      <dgm:spPr/>
      <dgm:t>
        <a:bodyPr/>
        <a:lstStyle/>
        <a:p>
          <a:endParaRPr lang="en-US"/>
        </a:p>
      </dgm:t>
    </dgm:pt>
    <dgm:pt modelId="{9C6F079F-06BF-D04B-AB50-441450989A90}" type="pres">
      <dgm:prSet presAssocID="{86CAD4A3-A24C-4A45-81D4-CA1ED39B2653}" presName="connectorText" presStyleLbl="sibTrans2D1" presStyleIdx="3" presStyleCnt="4"/>
      <dgm:spPr/>
      <dgm:t>
        <a:bodyPr/>
        <a:lstStyle/>
        <a:p>
          <a:endParaRPr lang="en-US"/>
        </a:p>
      </dgm:t>
    </dgm:pt>
  </dgm:ptLst>
  <dgm:cxnLst>
    <dgm:cxn modelId="{17A1D7BA-0684-1042-929E-B20903974634}" type="presOf" srcId="{86CAD4A3-A24C-4A45-81D4-CA1ED39B2653}" destId="{9C6F079F-06BF-D04B-AB50-441450989A90}" srcOrd="1" destOrd="0" presId="urn:microsoft.com/office/officeart/2005/8/layout/cycle2"/>
    <dgm:cxn modelId="{B688C08C-0252-2E46-8F72-4DF1529EE047}" type="presOf" srcId="{7F1E14ED-6C4C-104D-BEB7-DF28247E7423}" destId="{3E40283B-3DD2-9345-9056-30EB0B8DEAC5}" srcOrd="0" destOrd="0" presId="urn:microsoft.com/office/officeart/2005/8/layout/cycle2"/>
    <dgm:cxn modelId="{A4778143-64D9-4F4F-865D-CF84EB461861}" srcId="{3C88C045-22E1-7040-9E30-B581E6811220}" destId="{F30D528D-A1F3-8741-AC3B-F3AF084847AA}" srcOrd="2" destOrd="0" parTransId="{B0B020F2-A51C-624E-93CB-F1873A2B9CD7}" sibTransId="{B9A580AC-0D12-584B-8275-E7E67D1B8D81}"/>
    <dgm:cxn modelId="{95B74E3F-6037-4E47-BA67-8C9CF33C8985}" type="presOf" srcId="{56C91F06-C44C-3940-A3F6-84DCFC02BF24}" destId="{529CC7EA-42E1-964E-9706-BAC35B33D1A6}" srcOrd="0" destOrd="0" presId="urn:microsoft.com/office/officeart/2005/8/layout/cycle2"/>
    <dgm:cxn modelId="{581C8DC2-F90F-A443-9063-4027D6380FBF}" type="presOf" srcId="{B9A580AC-0D12-584B-8275-E7E67D1B8D81}" destId="{10307BC6-7C91-7B49-95C6-8DB12234B455}" srcOrd="0" destOrd="0" presId="urn:microsoft.com/office/officeart/2005/8/layout/cycle2"/>
    <dgm:cxn modelId="{8873EAFA-971A-0945-B828-65D7F58AEFE8}" srcId="{3C88C045-22E1-7040-9E30-B581E6811220}" destId="{6B749E79-9A73-DA4E-B7EA-25EDDC0F02C7}" srcOrd="3" destOrd="0" parTransId="{7BDB85C0-5212-4F4C-AA09-A7CCE5EA2F69}" sibTransId="{86CAD4A3-A24C-4A45-81D4-CA1ED39B2653}"/>
    <dgm:cxn modelId="{1E6CFD1F-C9C1-5B42-BD1F-5A4BD133A8A2}" type="presOf" srcId="{09F90985-3BA1-334B-8972-512859F15BDF}" destId="{6E170E6D-CC57-4243-965D-F11586749627}" srcOrd="0" destOrd="0" presId="urn:microsoft.com/office/officeart/2005/8/layout/cycle2"/>
    <dgm:cxn modelId="{BCA86BCD-6D48-3C45-A564-94662CDCFD2E}" type="presOf" srcId="{3C88C045-22E1-7040-9E30-B581E6811220}" destId="{4B53F566-AD7C-EC42-B2C0-4A61F58D64BA}" srcOrd="0" destOrd="0" presId="urn:microsoft.com/office/officeart/2005/8/layout/cycle2"/>
    <dgm:cxn modelId="{931C29DC-1F94-4B4E-B94E-DAF0D1F934BE}" srcId="{3C88C045-22E1-7040-9E30-B581E6811220}" destId="{BEF94183-5158-BF41-A3C1-8363488EA1D2}" srcOrd="0" destOrd="0" parTransId="{561B00D1-87FE-694A-93F4-60420E50B277}" sibTransId="{56C91F06-C44C-3940-A3F6-84DCFC02BF24}"/>
    <dgm:cxn modelId="{CF63DD2D-CF60-E043-94AA-4167CEC9058A}" type="presOf" srcId="{BEF94183-5158-BF41-A3C1-8363488EA1D2}" destId="{EA7513CC-E0DF-4048-BE39-D9D85E6B224E}" srcOrd="0" destOrd="0" presId="urn:microsoft.com/office/officeart/2005/8/layout/cycle2"/>
    <dgm:cxn modelId="{9952CA1F-76F8-B34D-B42D-135B36DB0888}" type="presOf" srcId="{B9A580AC-0D12-584B-8275-E7E67D1B8D81}" destId="{D26BB2D6-0A91-774C-9B5A-B948153E96A1}" srcOrd="1" destOrd="0" presId="urn:microsoft.com/office/officeart/2005/8/layout/cycle2"/>
    <dgm:cxn modelId="{2CF24236-B5A3-0E46-BF2B-B303B82D35F4}" type="presOf" srcId="{F30D528D-A1F3-8741-AC3B-F3AF084847AA}" destId="{223A16B4-A64A-D14E-8B7E-D4B10B219791}" srcOrd="0" destOrd="0" presId="urn:microsoft.com/office/officeart/2005/8/layout/cycle2"/>
    <dgm:cxn modelId="{10C1F803-3A41-3E40-8E43-35B15ACD7981}" type="presOf" srcId="{56C91F06-C44C-3940-A3F6-84DCFC02BF24}" destId="{D3502CB8-8C57-A94D-A68A-0728A6760D62}" srcOrd="1" destOrd="0" presId="urn:microsoft.com/office/officeart/2005/8/layout/cycle2"/>
    <dgm:cxn modelId="{87357184-B162-BF47-96FC-D665431F1549}" srcId="{3C88C045-22E1-7040-9E30-B581E6811220}" destId="{7F1E14ED-6C4C-104D-BEB7-DF28247E7423}" srcOrd="1" destOrd="0" parTransId="{89D557D6-B1C4-F041-9F96-C6116939919D}" sibTransId="{09F90985-3BA1-334B-8972-512859F15BDF}"/>
    <dgm:cxn modelId="{3D469BA5-770C-9D49-B51F-B023AEB2057F}" type="presOf" srcId="{09F90985-3BA1-334B-8972-512859F15BDF}" destId="{8E07A083-E2F5-B244-A260-86E59DE40796}" srcOrd="1" destOrd="0" presId="urn:microsoft.com/office/officeart/2005/8/layout/cycle2"/>
    <dgm:cxn modelId="{5B74F943-2824-DA49-A328-18F6F64DD676}" type="presOf" srcId="{6B749E79-9A73-DA4E-B7EA-25EDDC0F02C7}" destId="{4982FC86-FF82-6E46-A2FE-81698D151A2D}" srcOrd="0" destOrd="0" presId="urn:microsoft.com/office/officeart/2005/8/layout/cycle2"/>
    <dgm:cxn modelId="{95289A31-4BE5-BE4D-BD08-5009C0ADC4E9}" type="presOf" srcId="{86CAD4A3-A24C-4A45-81D4-CA1ED39B2653}" destId="{0D84A28E-0482-6844-A052-DDDBC9D5A8AD}" srcOrd="0" destOrd="0" presId="urn:microsoft.com/office/officeart/2005/8/layout/cycle2"/>
    <dgm:cxn modelId="{61699883-E332-5147-BFFA-341BD1D8E8F4}" type="presParOf" srcId="{4B53F566-AD7C-EC42-B2C0-4A61F58D64BA}" destId="{EA7513CC-E0DF-4048-BE39-D9D85E6B224E}" srcOrd="0" destOrd="0" presId="urn:microsoft.com/office/officeart/2005/8/layout/cycle2"/>
    <dgm:cxn modelId="{DE1D1F38-2CDE-A84A-92A5-7953A47F03E3}" type="presParOf" srcId="{4B53F566-AD7C-EC42-B2C0-4A61F58D64BA}" destId="{529CC7EA-42E1-964E-9706-BAC35B33D1A6}" srcOrd="1" destOrd="0" presId="urn:microsoft.com/office/officeart/2005/8/layout/cycle2"/>
    <dgm:cxn modelId="{54E722D8-2DB3-1A4D-803A-4D24DD0A0510}" type="presParOf" srcId="{529CC7EA-42E1-964E-9706-BAC35B33D1A6}" destId="{D3502CB8-8C57-A94D-A68A-0728A6760D62}" srcOrd="0" destOrd="0" presId="urn:microsoft.com/office/officeart/2005/8/layout/cycle2"/>
    <dgm:cxn modelId="{3D47ED62-9B2C-FB4B-829D-E4021384ECED}" type="presParOf" srcId="{4B53F566-AD7C-EC42-B2C0-4A61F58D64BA}" destId="{3E40283B-3DD2-9345-9056-30EB0B8DEAC5}" srcOrd="2" destOrd="0" presId="urn:microsoft.com/office/officeart/2005/8/layout/cycle2"/>
    <dgm:cxn modelId="{6BD5F14F-9F7B-6042-9490-9E6E8D29C30F}" type="presParOf" srcId="{4B53F566-AD7C-EC42-B2C0-4A61F58D64BA}" destId="{6E170E6D-CC57-4243-965D-F11586749627}" srcOrd="3" destOrd="0" presId="urn:microsoft.com/office/officeart/2005/8/layout/cycle2"/>
    <dgm:cxn modelId="{908E95FD-E65D-6E48-A0D4-C8AD338BC3E8}" type="presParOf" srcId="{6E170E6D-CC57-4243-965D-F11586749627}" destId="{8E07A083-E2F5-B244-A260-86E59DE40796}" srcOrd="0" destOrd="0" presId="urn:microsoft.com/office/officeart/2005/8/layout/cycle2"/>
    <dgm:cxn modelId="{78455E0E-5965-BA45-A39A-5E6ABF64AC04}" type="presParOf" srcId="{4B53F566-AD7C-EC42-B2C0-4A61F58D64BA}" destId="{223A16B4-A64A-D14E-8B7E-D4B10B219791}" srcOrd="4" destOrd="0" presId="urn:microsoft.com/office/officeart/2005/8/layout/cycle2"/>
    <dgm:cxn modelId="{E1A7002B-74B5-8E43-B84A-CB6FB493B04E}" type="presParOf" srcId="{4B53F566-AD7C-EC42-B2C0-4A61F58D64BA}" destId="{10307BC6-7C91-7B49-95C6-8DB12234B455}" srcOrd="5" destOrd="0" presId="urn:microsoft.com/office/officeart/2005/8/layout/cycle2"/>
    <dgm:cxn modelId="{97C3C5C8-2684-5E4A-A547-B9E73112BA2B}" type="presParOf" srcId="{10307BC6-7C91-7B49-95C6-8DB12234B455}" destId="{D26BB2D6-0A91-774C-9B5A-B948153E96A1}" srcOrd="0" destOrd="0" presId="urn:microsoft.com/office/officeart/2005/8/layout/cycle2"/>
    <dgm:cxn modelId="{2EE0B593-60C2-D542-A875-0D93CD4A471C}" type="presParOf" srcId="{4B53F566-AD7C-EC42-B2C0-4A61F58D64BA}" destId="{4982FC86-FF82-6E46-A2FE-81698D151A2D}" srcOrd="6" destOrd="0" presId="urn:microsoft.com/office/officeart/2005/8/layout/cycle2"/>
    <dgm:cxn modelId="{A14F61AB-FAED-E44A-A5A1-8DC76390FD66}" type="presParOf" srcId="{4B53F566-AD7C-EC42-B2C0-4A61F58D64BA}" destId="{0D84A28E-0482-6844-A052-DDDBC9D5A8AD}" srcOrd="7" destOrd="0" presId="urn:microsoft.com/office/officeart/2005/8/layout/cycle2"/>
    <dgm:cxn modelId="{7BAE91D8-D185-2548-9D14-D2FD8651104F}" type="presParOf" srcId="{0D84A28E-0482-6844-A052-DDDBC9D5A8AD}" destId="{9C6F079F-06BF-D04B-AB50-441450989A90}"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52D0A8-1EC4-B44D-A8EF-67DCEE56CBF2}">
      <dsp:nvSpPr>
        <dsp:cNvPr id="0" name=""/>
        <dsp:cNvSpPr/>
      </dsp:nvSpPr>
      <dsp:spPr>
        <a:xfrm>
          <a:off x="537209" y="0"/>
          <a:ext cx="6088374" cy="4834462"/>
        </a:xfrm>
        <a:prstGeom prst="rightArrow">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0FB4FCE-7A47-7849-BB9A-78D5A75E0057}">
      <dsp:nvSpPr>
        <dsp:cNvPr id="0" name=""/>
        <dsp:cNvSpPr/>
      </dsp:nvSpPr>
      <dsp:spPr>
        <a:xfrm>
          <a:off x="2011" y="1450338"/>
          <a:ext cx="3447881" cy="1933784"/>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rgbClr val="322C00"/>
              </a:solidFill>
            </a:rPr>
            <a:t>Proving</a:t>
          </a:r>
        </a:p>
        <a:p>
          <a:pPr lvl="0" algn="ctr" defTabSz="977900">
            <a:lnSpc>
              <a:spcPct val="90000"/>
            </a:lnSpc>
            <a:spcBef>
              <a:spcPct val="0"/>
            </a:spcBef>
            <a:spcAft>
              <a:spcPct val="35000"/>
            </a:spcAft>
          </a:pPr>
          <a:r>
            <a:rPr lang="en-US" sz="2200" kern="1200" dirty="0" smtClean="0">
              <a:solidFill>
                <a:srgbClr val="322C00"/>
              </a:solidFill>
            </a:rPr>
            <a:t>Grading and Scoring</a:t>
          </a:r>
        </a:p>
        <a:p>
          <a:pPr lvl="0" algn="ctr" defTabSz="977900">
            <a:lnSpc>
              <a:spcPct val="90000"/>
            </a:lnSpc>
            <a:spcBef>
              <a:spcPct val="0"/>
            </a:spcBef>
            <a:spcAft>
              <a:spcPct val="35000"/>
            </a:spcAft>
          </a:pPr>
          <a:r>
            <a:rPr lang="en-US" sz="2200" kern="1200" dirty="0" smtClean="0">
              <a:solidFill>
                <a:srgbClr val="322C00"/>
              </a:solidFill>
            </a:rPr>
            <a:t>Test that Follows the Work</a:t>
          </a:r>
          <a:endParaRPr lang="en-US" sz="2200" kern="1200" dirty="0">
            <a:solidFill>
              <a:srgbClr val="322C00"/>
            </a:solidFill>
          </a:endParaRPr>
        </a:p>
      </dsp:txBody>
      <dsp:txXfrm>
        <a:off x="96411" y="1544738"/>
        <a:ext cx="3259081" cy="1744984"/>
      </dsp:txXfrm>
    </dsp:sp>
    <dsp:sp modelId="{50700638-6727-2245-A579-7DDE0D1BEF27}">
      <dsp:nvSpPr>
        <dsp:cNvPr id="0" name=""/>
        <dsp:cNvSpPr/>
      </dsp:nvSpPr>
      <dsp:spPr>
        <a:xfrm>
          <a:off x="3714753" y="1433398"/>
          <a:ext cx="3447881" cy="1933784"/>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endParaRPr lang="en-US" sz="1400" b="1" kern="1200" dirty="0" smtClean="0">
            <a:solidFill>
              <a:srgbClr val="322C00"/>
            </a:solidFill>
          </a:endParaRPr>
        </a:p>
        <a:p>
          <a:pPr lvl="0" algn="ctr" defTabSz="622300">
            <a:lnSpc>
              <a:spcPct val="90000"/>
            </a:lnSpc>
            <a:spcBef>
              <a:spcPct val="0"/>
            </a:spcBef>
            <a:spcAft>
              <a:spcPct val="35000"/>
            </a:spcAft>
          </a:pPr>
          <a:r>
            <a:rPr lang="en-US" sz="2200" kern="1200" dirty="0" smtClean="0">
              <a:solidFill>
                <a:srgbClr val="322C00"/>
              </a:solidFill>
            </a:rPr>
            <a:t>Improving</a:t>
          </a:r>
        </a:p>
        <a:p>
          <a:pPr lvl="0" algn="ctr" defTabSz="622300">
            <a:lnSpc>
              <a:spcPct val="90000"/>
            </a:lnSpc>
            <a:spcBef>
              <a:spcPct val="0"/>
            </a:spcBef>
            <a:spcAft>
              <a:spcPct val="35000"/>
            </a:spcAft>
          </a:pPr>
          <a:r>
            <a:rPr lang="en-US" sz="2200" kern="1200" dirty="0" smtClean="0">
              <a:solidFill>
                <a:srgbClr val="322C00"/>
              </a:solidFill>
            </a:rPr>
            <a:t>Learning from Your Work</a:t>
          </a:r>
        </a:p>
        <a:p>
          <a:pPr lvl="0" algn="ctr" defTabSz="622300">
            <a:lnSpc>
              <a:spcPct val="90000"/>
            </a:lnSpc>
            <a:spcBef>
              <a:spcPct val="0"/>
            </a:spcBef>
            <a:spcAft>
              <a:spcPct val="35000"/>
            </a:spcAft>
          </a:pPr>
          <a:r>
            <a:rPr lang="en-US" sz="2200" kern="1200" dirty="0" smtClean="0">
              <a:solidFill>
                <a:srgbClr val="322C00"/>
              </a:solidFill>
            </a:rPr>
            <a:t>Measures You Put in Place Beforehand</a:t>
          </a:r>
        </a:p>
        <a:p>
          <a:pPr lvl="0" algn="l" defTabSz="622300">
            <a:lnSpc>
              <a:spcPct val="90000"/>
            </a:lnSpc>
            <a:spcBef>
              <a:spcPct val="0"/>
            </a:spcBef>
            <a:spcAft>
              <a:spcPct val="35000"/>
            </a:spcAft>
          </a:pPr>
          <a:endParaRPr lang="en-US" sz="1400" kern="1200" dirty="0"/>
        </a:p>
      </dsp:txBody>
      <dsp:txXfrm>
        <a:off x="3809153" y="1527798"/>
        <a:ext cx="3259081" cy="17449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7513CC-E0DF-4048-BE39-D9D85E6B224E}">
      <dsp:nvSpPr>
        <dsp:cNvPr id="0" name=""/>
        <dsp:cNvSpPr/>
      </dsp:nvSpPr>
      <dsp:spPr>
        <a:xfrm>
          <a:off x="2719056" y="0"/>
          <a:ext cx="1453752" cy="1453752"/>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Planning 	</a:t>
          </a:r>
          <a:endParaRPr lang="en-US" sz="2200" kern="1200" dirty="0"/>
        </a:p>
      </dsp:txBody>
      <dsp:txXfrm>
        <a:off x="2931953" y="212897"/>
        <a:ext cx="1027958" cy="1027958"/>
      </dsp:txXfrm>
    </dsp:sp>
    <dsp:sp modelId="{529CC7EA-42E1-964E-9706-BAC35B33D1A6}">
      <dsp:nvSpPr>
        <dsp:cNvPr id="0" name=""/>
        <dsp:cNvSpPr/>
      </dsp:nvSpPr>
      <dsp:spPr>
        <a:xfrm rot="2701290">
          <a:off x="4016579" y="1246406"/>
          <a:ext cx="387260" cy="49064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4033608" y="1303443"/>
        <a:ext cx="271082" cy="294385"/>
      </dsp:txXfrm>
    </dsp:sp>
    <dsp:sp modelId="{3E40283B-3DD2-9345-9056-30EB0B8DEAC5}">
      <dsp:nvSpPr>
        <dsp:cNvPr id="0" name=""/>
        <dsp:cNvSpPr/>
      </dsp:nvSpPr>
      <dsp:spPr>
        <a:xfrm>
          <a:off x="4263104" y="1545207"/>
          <a:ext cx="1453752" cy="1453752"/>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Asking </a:t>
          </a:r>
          <a:endParaRPr lang="en-US" sz="2200" kern="1200" dirty="0"/>
        </a:p>
      </dsp:txBody>
      <dsp:txXfrm>
        <a:off x="4476001" y="1758104"/>
        <a:ext cx="1027958" cy="1027958"/>
      </dsp:txXfrm>
    </dsp:sp>
    <dsp:sp modelId="{6E170E6D-CC57-4243-965D-F11586749627}">
      <dsp:nvSpPr>
        <dsp:cNvPr id="0" name=""/>
        <dsp:cNvSpPr/>
      </dsp:nvSpPr>
      <dsp:spPr>
        <a:xfrm rot="8100000">
          <a:off x="4032285" y="2791045"/>
          <a:ext cx="386826" cy="490641"/>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10800000">
        <a:off x="4131338" y="2848144"/>
        <a:ext cx="270778" cy="294385"/>
      </dsp:txXfrm>
    </dsp:sp>
    <dsp:sp modelId="{223A16B4-A64A-D14E-8B7E-D4B10B219791}">
      <dsp:nvSpPr>
        <dsp:cNvPr id="0" name=""/>
        <dsp:cNvSpPr/>
      </dsp:nvSpPr>
      <dsp:spPr>
        <a:xfrm>
          <a:off x="2719056" y="3089255"/>
          <a:ext cx="1453752" cy="145375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Tracking </a:t>
          </a:r>
          <a:endParaRPr lang="en-US" sz="2200" kern="1200" dirty="0"/>
        </a:p>
      </dsp:txBody>
      <dsp:txXfrm>
        <a:off x="2931953" y="3302152"/>
        <a:ext cx="1027958" cy="1027958"/>
      </dsp:txXfrm>
    </dsp:sp>
    <dsp:sp modelId="{10307BC6-7C91-7B49-95C6-8DB12234B455}">
      <dsp:nvSpPr>
        <dsp:cNvPr id="0" name=""/>
        <dsp:cNvSpPr/>
      </dsp:nvSpPr>
      <dsp:spPr>
        <a:xfrm rot="13500000">
          <a:off x="2488237" y="2806528"/>
          <a:ext cx="386826" cy="490641"/>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10800000">
        <a:off x="2587290" y="2945685"/>
        <a:ext cx="270778" cy="294385"/>
      </dsp:txXfrm>
    </dsp:sp>
    <dsp:sp modelId="{4982FC86-FF82-6E46-A2FE-81698D151A2D}">
      <dsp:nvSpPr>
        <dsp:cNvPr id="0" name=""/>
        <dsp:cNvSpPr/>
      </dsp:nvSpPr>
      <dsp:spPr>
        <a:xfrm>
          <a:off x="1175008" y="1545207"/>
          <a:ext cx="1453752" cy="145375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Learning </a:t>
          </a:r>
          <a:endParaRPr lang="en-US" sz="2200" kern="1200" dirty="0"/>
        </a:p>
      </dsp:txBody>
      <dsp:txXfrm>
        <a:off x="1387905" y="1758104"/>
        <a:ext cx="1027958" cy="1027958"/>
      </dsp:txXfrm>
    </dsp:sp>
    <dsp:sp modelId="{0D84A28E-0482-6844-A052-DDDBC9D5A8AD}">
      <dsp:nvSpPr>
        <dsp:cNvPr id="0" name=""/>
        <dsp:cNvSpPr/>
      </dsp:nvSpPr>
      <dsp:spPr>
        <a:xfrm rot="18898710">
          <a:off x="2472531" y="1261912"/>
          <a:ext cx="387260" cy="490641"/>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2489560" y="1401131"/>
        <a:ext cx="271082" cy="29438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70FE9F6-D1A4-3E4A-863A-373260647C12}" type="datetimeFigureOut">
              <a:rPr lang="en-US" smtClean="0"/>
              <a:t>6/1/15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B28A43D-B481-BB44-A2AF-96F3E2F846FE}" type="slidenum">
              <a:rPr lang="en-US" smtClean="0"/>
              <a:t>‹#›</a:t>
            </a:fld>
            <a:endParaRPr lang="en-US"/>
          </a:p>
        </p:txBody>
      </p:sp>
    </p:spTree>
    <p:extLst>
      <p:ext uri="{BB962C8B-B14F-4D97-AF65-F5344CB8AC3E}">
        <p14:creationId xmlns:p14="http://schemas.microsoft.com/office/powerpoint/2010/main" val="25064235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51CA11-C3FC-3A47-81E8-ECD28FB2A21D}" type="datetimeFigureOut">
              <a:rPr lang="en-US" smtClean="0"/>
              <a:pPr/>
              <a:t>6/1/15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1CEF08-7A3F-F64D-A19A-F9632E0D485C}" type="slidenum">
              <a:rPr lang="en-US" smtClean="0"/>
              <a:pPr/>
              <a:t>‹#›</a:t>
            </a:fld>
            <a:endParaRPr lang="en-US"/>
          </a:p>
        </p:txBody>
      </p:sp>
    </p:spTree>
    <p:extLst>
      <p:ext uri="{BB962C8B-B14F-4D97-AF65-F5344CB8AC3E}">
        <p14:creationId xmlns:p14="http://schemas.microsoft.com/office/powerpoint/2010/main" val="132174674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E1CEF08-7A3F-F64D-A19A-F9632E0D485C}" type="slidenum">
              <a:rPr lang="en-US" smtClean="0"/>
              <a:pPr/>
              <a:t>1</a:t>
            </a:fld>
            <a:endParaRPr lang="en-US"/>
          </a:p>
        </p:txBody>
      </p:sp>
    </p:spTree>
    <p:extLst>
      <p:ext uri="{BB962C8B-B14F-4D97-AF65-F5344CB8AC3E}">
        <p14:creationId xmlns:p14="http://schemas.microsoft.com/office/powerpoint/2010/main" val="2134197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AE15A6-B6DF-F942-865D-71C0BBFEE441}" type="slidenum">
              <a:rPr lang="en-US" smtClean="0"/>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6AE15A6-B6DF-F942-865D-71C0BBFEE441}" type="slidenum">
              <a:rPr lang="en-US" smtClean="0"/>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100">
                <a:solidFill>
                  <a:schemeClr val="tx1"/>
                </a:solidFill>
                <a:latin typeface="Arial" charset="0"/>
                <a:ea typeface="ＭＳ Ｐゴシック" charset="0"/>
                <a:cs typeface="ＭＳ Ｐゴシック" charset="0"/>
              </a:defRPr>
            </a:lvl1pPr>
            <a:lvl2pPr marL="728971" indent="-280373" eaLnBrk="0" hangingPunct="0">
              <a:defRPr sz="3100">
                <a:solidFill>
                  <a:schemeClr val="tx1"/>
                </a:solidFill>
                <a:latin typeface="Arial" charset="0"/>
                <a:ea typeface="ＭＳ Ｐゴシック" charset="0"/>
              </a:defRPr>
            </a:lvl2pPr>
            <a:lvl3pPr marL="1121493" indent="-224298" eaLnBrk="0" hangingPunct="0">
              <a:defRPr sz="3100">
                <a:solidFill>
                  <a:schemeClr val="tx1"/>
                </a:solidFill>
                <a:latin typeface="Arial" charset="0"/>
                <a:ea typeface="ＭＳ Ｐゴシック" charset="0"/>
              </a:defRPr>
            </a:lvl3pPr>
            <a:lvl4pPr marL="1570091" indent="-224298" eaLnBrk="0" hangingPunct="0">
              <a:defRPr sz="3100">
                <a:solidFill>
                  <a:schemeClr val="tx1"/>
                </a:solidFill>
                <a:latin typeface="Arial" charset="0"/>
                <a:ea typeface="ＭＳ Ｐゴシック" charset="0"/>
              </a:defRPr>
            </a:lvl4pPr>
            <a:lvl5pPr marL="2018689" indent="-224298" eaLnBrk="0" hangingPunct="0">
              <a:defRPr sz="3100">
                <a:solidFill>
                  <a:schemeClr val="tx1"/>
                </a:solidFill>
                <a:latin typeface="Arial" charset="0"/>
                <a:ea typeface="ＭＳ Ｐゴシック" charset="0"/>
              </a:defRPr>
            </a:lvl5pPr>
            <a:lvl6pPr marL="2467285" indent="-224298" eaLnBrk="0" fontAlgn="base" hangingPunct="0">
              <a:spcBef>
                <a:spcPct val="0"/>
              </a:spcBef>
              <a:spcAft>
                <a:spcPct val="0"/>
              </a:spcAft>
              <a:defRPr sz="3100">
                <a:solidFill>
                  <a:schemeClr val="tx1"/>
                </a:solidFill>
                <a:latin typeface="Arial" charset="0"/>
                <a:ea typeface="ＭＳ Ｐゴシック" charset="0"/>
              </a:defRPr>
            </a:lvl6pPr>
            <a:lvl7pPr marL="2915882" indent="-224298" eaLnBrk="0" fontAlgn="base" hangingPunct="0">
              <a:spcBef>
                <a:spcPct val="0"/>
              </a:spcBef>
              <a:spcAft>
                <a:spcPct val="0"/>
              </a:spcAft>
              <a:defRPr sz="3100">
                <a:solidFill>
                  <a:schemeClr val="tx1"/>
                </a:solidFill>
                <a:latin typeface="Arial" charset="0"/>
                <a:ea typeface="ＭＳ Ｐゴシック" charset="0"/>
              </a:defRPr>
            </a:lvl7pPr>
            <a:lvl8pPr marL="3364480" indent="-224298" eaLnBrk="0" fontAlgn="base" hangingPunct="0">
              <a:spcBef>
                <a:spcPct val="0"/>
              </a:spcBef>
              <a:spcAft>
                <a:spcPct val="0"/>
              </a:spcAft>
              <a:defRPr sz="3100">
                <a:solidFill>
                  <a:schemeClr val="tx1"/>
                </a:solidFill>
                <a:latin typeface="Arial" charset="0"/>
                <a:ea typeface="ＭＳ Ｐゴシック" charset="0"/>
              </a:defRPr>
            </a:lvl8pPr>
            <a:lvl9pPr marL="3813078" indent="-224298" eaLnBrk="0" fontAlgn="base" hangingPunct="0">
              <a:spcBef>
                <a:spcPct val="0"/>
              </a:spcBef>
              <a:spcAft>
                <a:spcPct val="0"/>
              </a:spcAft>
              <a:defRPr sz="3100">
                <a:solidFill>
                  <a:schemeClr val="tx1"/>
                </a:solidFill>
                <a:latin typeface="Arial" charset="0"/>
                <a:ea typeface="ＭＳ Ｐゴシック" charset="0"/>
              </a:defRPr>
            </a:lvl9pPr>
          </a:lstStyle>
          <a:p>
            <a:pPr eaLnBrk="1" hangingPunct="1"/>
            <a:fld id="{70A30EAB-9695-9540-BB07-25CD2BA2D39E}" type="slidenum">
              <a:rPr lang="en-US" sz="1200">
                <a:latin typeface="Century Schoolbook" charset="0"/>
              </a:rPr>
              <a:pPr eaLnBrk="1" hangingPunct="1"/>
              <a:t>9</a:t>
            </a:fld>
            <a:endParaRPr lang="en-US" sz="1200" dirty="0">
              <a:latin typeface="Century Schoolbook"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Century Schoolbook" charset="0"/>
              <a:ea typeface="ＭＳ Ｐゴシック" charset="0"/>
              <a:cs typeface="ＭＳ Ｐゴシック"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100">
                <a:solidFill>
                  <a:schemeClr val="tx1"/>
                </a:solidFill>
                <a:latin typeface="Arial" charset="0"/>
                <a:ea typeface="ＭＳ Ｐゴシック" charset="0"/>
                <a:cs typeface="ＭＳ Ｐゴシック" charset="0"/>
              </a:defRPr>
            </a:lvl1pPr>
            <a:lvl2pPr marL="728971" indent="-280373" eaLnBrk="0" hangingPunct="0">
              <a:defRPr sz="3100">
                <a:solidFill>
                  <a:schemeClr val="tx1"/>
                </a:solidFill>
                <a:latin typeface="Arial" charset="0"/>
                <a:ea typeface="ＭＳ Ｐゴシック" charset="0"/>
              </a:defRPr>
            </a:lvl2pPr>
            <a:lvl3pPr marL="1121493" indent="-224298" eaLnBrk="0" hangingPunct="0">
              <a:defRPr sz="3100">
                <a:solidFill>
                  <a:schemeClr val="tx1"/>
                </a:solidFill>
                <a:latin typeface="Arial" charset="0"/>
                <a:ea typeface="ＭＳ Ｐゴシック" charset="0"/>
              </a:defRPr>
            </a:lvl3pPr>
            <a:lvl4pPr marL="1570091" indent="-224298" eaLnBrk="0" hangingPunct="0">
              <a:defRPr sz="3100">
                <a:solidFill>
                  <a:schemeClr val="tx1"/>
                </a:solidFill>
                <a:latin typeface="Arial" charset="0"/>
                <a:ea typeface="ＭＳ Ｐゴシック" charset="0"/>
              </a:defRPr>
            </a:lvl4pPr>
            <a:lvl5pPr marL="2018689" indent="-224298" eaLnBrk="0" hangingPunct="0">
              <a:defRPr sz="3100">
                <a:solidFill>
                  <a:schemeClr val="tx1"/>
                </a:solidFill>
                <a:latin typeface="Arial" charset="0"/>
                <a:ea typeface="ＭＳ Ｐゴシック" charset="0"/>
              </a:defRPr>
            </a:lvl5pPr>
            <a:lvl6pPr marL="2467285" indent="-224298" eaLnBrk="0" fontAlgn="base" hangingPunct="0">
              <a:spcBef>
                <a:spcPct val="0"/>
              </a:spcBef>
              <a:spcAft>
                <a:spcPct val="0"/>
              </a:spcAft>
              <a:defRPr sz="3100">
                <a:solidFill>
                  <a:schemeClr val="tx1"/>
                </a:solidFill>
                <a:latin typeface="Arial" charset="0"/>
                <a:ea typeface="ＭＳ Ｐゴシック" charset="0"/>
              </a:defRPr>
            </a:lvl6pPr>
            <a:lvl7pPr marL="2915882" indent="-224298" eaLnBrk="0" fontAlgn="base" hangingPunct="0">
              <a:spcBef>
                <a:spcPct val="0"/>
              </a:spcBef>
              <a:spcAft>
                <a:spcPct val="0"/>
              </a:spcAft>
              <a:defRPr sz="3100">
                <a:solidFill>
                  <a:schemeClr val="tx1"/>
                </a:solidFill>
                <a:latin typeface="Arial" charset="0"/>
                <a:ea typeface="ＭＳ Ｐゴシック" charset="0"/>
              </a:defRPr>
            </a:lvl7pPr>
            <a:lvl8pPr marL="3364480" indent="-224298" eaLnBrk="0" fontAlgn="base" hangingPunct="0">
              <a:spcBef>
                <a:spcPct val="0"/>
              </a:spcBef>
              <a:spcAft>
                <a:spcPct val="0"/>
              </a:spcAft>
              <a:defRPr sz="3100">
                <a:solidFill>
                  <a:schemeClr val="tx1"/>
                </a:solidFill>
                <a:latin typeface="Arial" charset="0"/>
                <a:ea typeface="ＭＳ Ｐゴシック" charset="0"/>
              </a:defRPr>
            </a:lvl8pPr>
            <a:lvl9pPr marL="3813078" indent="-224298" eaLnBrk="0" fontAlgn="base" hangingPunct="0">
              <a:spcBef>
                <a:spcPct val="0"/>
              </a:spcBef>
              <a:spcAft>
                <a:spcPct val="0"/>
              </a:spcAft>
              <a:defRPr sz="3100">
                <a:solidFill>
                  <a:schemeClr val="tx1"/>
                </a:solidFill>
                <a:latin typeface="Arial" charset="0"/>
                <a:ea typeface="ＭＳ Ｐゴシック" charset="0"/>
              </a:defRPr>
            </a:lvl9pPr>
          </a:lstStyle>
          <a:p>
            <a:pPr eaLnBrk="1" hangingPunct="1"/>
            <a:fld id="{70A30EAB-9695-9540-BB07-25CD2BA2D39E}" type="slidenum">
              <a:rPr lang="en-US" sz="1200">
                <a:latin typeface="Century Schoolbook" charset="0"/>
              </a:rPr>
              <a:pPr eaLnBrk="1" hangingPunct="1"/>
              <a:t>10</a:t>
            </a:fld>
            <a:endParaRPr lang="en-US" sz="1200" dirty="0">
              <a:latin typeface="Century Schoolbook"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Century Schoolbook" charset="0"/>
              <a:ea typeface="ＭＳ Ｐゴシック" charset="0"/>
              <a:cs typeface="ＭＳ Ｐゴシック"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100">
                <a:solidFill>
                  <a:schemeClr val="tx1"/>
                </a:solidFill>
                <a:latin typeface="Arial" charset="0"/>
                <a:ea typeface="ＭＳ Ｐゴシック" charset="0"/>
                <a:cs typeface="ＭＳ Ｐゴシック" charset="0"/>
              </a:defRPr>
            </a:lvl1pPr>
            <a:lvl2pPr marL="728971" indent="-280373" eaLnBrk="0" hangingPunct="0">
              <a:defRPr sz="3100">
                <a:solidFill>
                  <a:schemeClr val="tx1"/>
                </a:solidFill>
                <a:latin typeface="Arial" charset="0"/>
                <a:ea typeface="ＭＳ Ｐゴシック" charset="0"/>
              </a:defRPr>
            </a:lvl2pPr>
            <a:lvl3pPr marL="1121493" indent="-224298" eaLnBrk="0" hangingPunct="0">
              <a:defRPr sz="3100">
                <a:solidFill>
                  <a:schemeClr val="tx1"/>
                </a:solidFill>
                <a:latin typeface="Arial" charset="0"/>
                <a:ea typeface="ＭＳ Ｐゴシック" charset="0"/>
              </a:defRPr>
            </a:lvl3pPr>
            <a:lvl4pPr marL="1570091" indent="-224298" eaLnBrk="0" hangingPunct="0">
              <a:defRPr sz="3100">
                <a:solidFill>
                  <a:schemeClr val="tx1"/>
                </a:solidFill>
                <a:latin typeface="Arial" charset="0"/>
                <a:ea typeface="ＭＳ Ｐゴシック" charset="0"/>
              </a:defRPr>
            </a:lvl4pPr>
            <a:lvl5pPr marL="2018689" indent="-224298" eaLnBrk="0" hangingPunct="0">
              <a:defRPr sz="3100">
                <a:solidFill>
                  <a:schemeClr val="tx1"/>
                </a:solidFill>
                <a:latin typeface="Arial" charset="0"/>
                <a:ea typeface="ＭＳ Ｐゴシック" charset="0"/>
              </a:defRPr>
            </a:lvl5pPr>
            <a:lvl6pPr marL="2467285" indent="-224298" eaLnBrk="0" fontAlgn="base" hangingPunct="0">
              <a:spcBef>
                <a:spcPct val="0"/>
              </a:spcBef>
              <a:spcAft>
                <a:spcPct val="0"/>
              </a:spcAft>
              <a:defRPr sz="3100">
                <a:solidFill>
                  <a:schemeClr val="tx1"/>
                </a:solidFill>
                <a:latin typeface="Arial" charset="0"/>
                <a:ea typeface="ＭＳ Ｐゴシック" charset="0"/>
              </a:defRPr>
            </a:lvl6pPr>
            <a:lvl7pPr marL="2915882" indent="-224298" eaLnBrk="0" fontAlgn="base" hangingPunct="0">
              <a:spcBef>
                <a:spcPct val="0"/>
              </a:spcBef>
              <a:spcAft>
                <a:spcPct val="0"/>
              </a:spcAft>
              <a:defRPr sz="3100">
                <a:solidFill>
                  <a:schemeClr val="tx1"/>
                </a:solidFill>
                <a:latin typeface="Arial" charset="0"/>
                <a:ea typeface="ＭＳ Ｐゴシック" charset="0"/>
              </a:defRPr>
            </a:lvl7pPr>
            <a:lvl8pPr marL="3364480" indent="-224298" eaLnBrk="0" fontAlgn="base" hangingPunct="0">
              <a:spcBef>
                <a:spcPct val="0"/>
              </a:spcBef>
              <a:spcAft>
                <a:spcPct val="0"/>
              </a:spcAft>
              <a:defRPr sz="3100">
                <a:solidFill>
                  <a:schemeClr val="tx1"/>
                </a:solidFill>
                <a:latin typeface="Arial" charset="0"/>
                <a:ea typeface="ＭＳ Ｐゴシック" charset="0"/>
              </a:defRPr>
            </a:lvl8pPr>
            <a:lvl9pPr marL="3813078" indent="-224298" eaLnBrk="0" fontAlgn="base" hangingPunct="0">
              <a:spcBef>
                <a:spcPct val="0"/>
              </a:spcBef>
              <a:spcAft>
                <a:spcPct val="0"/>
              </a:spcAft>
              <a:defRPr sz="3100">
                <a:solidFill>
                  <a:schemeClr val="tx1"/>
                </a:solidFill>
                <a:latin typeface="Arial" charset="0"/>
                <a:ea typeface="ＭＳ Ｐゴシック" charset="0"/>
              </a:defRPr>
            </a:lvl9pPr>
          </a:lstStyle>
          <a:p>
            <a:pPr eaLnBrk="1" hangingPunct="1"/>
            <a:fld id="{70A30EAB-9695-9540-BB07-25CD2BA2D39E}" type="slidenum">
              <a:rPr lang="en-US" sz="1200">
                <a:latin typeface="Century Schoolbook" charset="0"/>
              </a:rPr>
              <a:pPr eaLnBrk="1" hangingPunct="1"/>
              <a:t>15</a:t>
            </a:fld>
            <a:endParaRPr lang="en-US" sz="1200" dirty="0">
              <a:latin typeface="Century Schoolbook"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Century Schoolbook" charset="0"/>
              <a:ea typeface="ＭＳ Ｐゴシック" charset="0"/>
              <a:cs typeface="ＭＳ Ｐゴシック"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ChangeArrowheads="1" noTextEdit="1"/>
          </p:cNvSpPr>
          <p:nvPr>
            <p:ph type="sldImg"/>
          </p:nvPr>
        </p:nvSpPr>
        <p:spPr>
          <a:ln/>
        </p:spPr>
      </p:sp>
      <p:sp>
        <p:nvSpPr>
          <p:cNvPr id="2969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dirty="0">
              <a:latin typeface="Century Schoolbook" charset="0"/>
              <a:ea typeface="ＭＳ Ｐゴシック" charset="0"/>
              <a:cs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ChangeArrowheads="1" noTextEdit="1"/>
          </p:cNvSpPr>
          <p:nvPr>
            <p:ph type="sldImg"/>
          </p:nvPr>
        </p:nvSpPr>
        <p:spPr>
          <a:solidFill>
            <a:srgbClr val="FFFFFF"/>
          </a:solidFill>
          <a:ln/>
        </p:spPr>
      </p:sp>
      <p:sp>
        <p:nvSpPr>
          <p:cNvPr id="17410"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txBody>
          <a:bodyPr/>
          <a:lstStyle/>
          <a:p>
            <a:endParaRPr lang="en-US" dirty="0">
              <a:latin typeface="Century Schoolbook" charset="0"/>
              <a:ea typeface="ＭＳ Ｐゴシック" charset="0"/>
              <a:cs typeface="ＭＳ Ｐゴシック" charset="0"/>
            </a:endParaRPr>
          </a:p>
        </p:txBody>
      </p:sp>
      <p:sp>
        <p:nvSpPr>
          <p:cNvPr id="17411" name="Footer Placeholder 3"/>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100">
                <a:solidFill>
                  <a:schemeClr val="tx1"/>
                </a:solidFill>
                <a:latin typeface="Arial" charset="0"/>
                <a:ea typeface="ＭＳ Ｐゴシック" charset="0"/>
                <a:cs typeface="ＭＳ Ｐゴシック" charset="0"/>
              </a:defRPr>
            </a:lvl1pPr>
            <a:lvl2pPr marL="728971" indent="-280373" eaLnBrk="0" hangingPunct="0">
              <a:defRPr sz="3100">
                <a:solidFill>
                  <a:schemeClr val="tx1"/>
                </a:solidFill>
                <a:latin typeface="Arial" charset="0"/>
                <a:ea typeface="ＭＳ Ｐゴシック" charset="0"/>
              </a:defRPr>
            </a:lvl2pPr>
            <a:lvl3pPr marL="1121493" indent="-224298" eaLnBrk="0" hangingPunct="0">
              <a:defRPr sz="3100">
                <a:solidFill>
                  <a:schemeClr val="tx1"/>
                </a:solidFill>
                <a:latin typeface="Arial" charset="0"/>
                <a:ea typeface="ＭＳ Ｐゴシック" charset="0"/>
              </a:defRPr>
            </a:lvl3pPr>
            <a:lvl4pPr marL="1570091" indent="-224298" eaLnBrk="0" hangingPunct="0">
              <a:defRPr sz="3100">
                <a:solidFill>
                  <a:schemeClr val="tx1"/>
                </a:solidFill>
                <a:latin typeface="Arial" charset="0"/>
                <a:ea typeface="ＭＳ Ｐゴシック" charset="0"/>
              </a:defRPr>
            </a:lvl4pPr>
            <a:lvl5pPr marL="2018689" indent="-224298" eaLnBrk="0" hangingPunct="0">
              <a:defRPr sz="3100">
                <a:solidFill>
                  <a:schemeClr val="tx1"/>
                </a:solidFill>
                <a:latin typeface="Arial" charset="0"/>
                <a:ea typeface="ＭＳ Ｐゴシック" charset="0"/>
              </a:defRPr>
            </a:lvl5pPr>
            <a:lvl6pPr marL="2467285" indent="-224298" eaLnBrk="0" fontAlgn="base" hangingPunct="0">
              <a:spcBef>
                <a:spcPct val="0"/>
              </a:spcBef>
              <a:spcAft>
                <a:spcPct val="0"/>
              </a:spcAft>
              <a:defRPr sz="3100">
                <a:solidFill>
                  <a:schemeClr val="tx1"/>
                </a:solidFill>
                <a:latin typeface="Arial" charset="0"/>
                <a:ea typeface="ＭＳ Ｐゴシック" charset="0"/>
              </a:defRPr>
            </a:lvl6pPr>
            <a:lvl7pPr marL="2915882" indent="-224298" eaLnBrk="0" fontAlgn="base" hangingPunct="0">
              <a:spcBef>
                <a:spcPct val="0"/>
              </a:spcBef>
              <a:spcAft>
                <a:spcPct val="0"/>
              </a:spcAft>
              <a:defRPr sz="3100">
                <a:solidFill>
                  <a:schemeClr val="tx1"/>
                </a:solidFill>
                <a:latin typeface="Arial" charset="0"/>
                <a:ea typeface="ＭＳ Ｐゴシック" charset="0"/>
              </a:defRPr>
            </a:lvl7pPr>
            <a:lvl8pPr marL="3364480" indent="-224298" eaLnBrk="0" fontAlgn="base" hangingPunct="0">
              <a:spcBef>
                <a:spcPct val="0"/>
              </a:spcBef>
              <a:spcAft>
                <a:spcPct val="0"/>
              </a:spcAft>
              <a:defRPr sz="3100">
                <a:solidFill>
                  <a:schemeClr val="tx1"/>
                </a:solidFill>
                <a:latin typeface="Arial" charset="0"/>
                <a:ea typeface="ＭＳ Ｐゴシック" charset="0"/>
              </a:defRPr>
            </a:lvl8pPr>
            <a:lvl9pPr marL="3813078" indent="-224298" eaLnBrk="0" fontAlgn="base" hangingPunct="0">
              <a:spcBef>
                <a:spcPct val="0"/>
              </a:spcBef>
              <a:spcAft>
                <a:spcPct val="0"/>
              </a:spcAft>
              <a:defRPr sz="3100">
                <a:solidFill>
                  <a:schemeClr val="tx1"/>
                </a:solidFill>
                <a:latin typeface="Arial" charset="0"/>
                <a:ea typeface="ＭＳ Ｐゴシック" charset="0"/>
              </a:defRPr>
            </a:lvl9pPr>
          </a:lstStyle>
          <a:p>
            <a:pPr eaLnBrk="1" hangingPunct="1"/>
            <a:r>
              <a:rPr lang="en-US" sz="1200" dirty="0">
                <a:latin typeface="Century Schoolbook" charset="0"/>
              </a:rPr>
              <a:t>Pratt Richards Group 2011</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Century Schoolbook" charset="0"/>
              <a:ea typeface="ＭＳ Ｐゴシック" charset="0"/>
              <a:cs typeface="ＭＳ Ｐゴシック"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ChangeArrowheads="1" noTextEdit="1"/>
          </p:cNvSpPr>
          <p:nvPr>
            <p:ph type="sldImg"/>
          </p:nvPr>
        </p:nvSpPr>
        <p:spPr>
          <a:ln/>
        </p:spPr>
      </p:sp>
      <p:sp>
        <p:nvSpPr>
          <p:cNvPr id="317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dirty="0">
              <a:latin typeface="Century Schoolbook" charset="0"/>
              <a:ea typeface="ＭＳ Ｐゴシック" charset="0"/>
              <a:cs typeface="ＭＳ Ｐゴシック"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3081829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46667"/>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21629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456533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46667"/>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3364281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46667"/>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1638779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46667"/>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3989792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1355415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3119373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280711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46667"/>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1456994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45F306-DB38-CC4E-826E-BB1D5275B4A8}" type="datetimeFigureOut">
              <a:rPr lang="en-US" smtClean="0"/>
              <a:pPr/>
              <a:t>6/1/15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E254F44-81D6-6B49-BA36-A6921915A023}" type="slidenum">
              <a:rPr lang="en-US" smtClean="0"/>
              <a:pPr/>
              <a:t>‹#›</a:t>
            </a:fld>
            <a:endParaRPr lang="en-US"/>
          </a:p>
        </p:txBody>
      </p:sp>
    </p:spTree>
    <p:extLst>
      <p:ext uri="{BB962C8B-B14F-4D97-AF65-F5344CB8AC3E}">
        <p14:creationId xmlns:p14="http://schemas.microsoft.com/office/powerpoint/2010/main" val="22787874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EF7"/>
        </a:solidFill>
        <a:effectLst/>
      </p:bgPr>
    </p:bg>
    <p:spTree>
      <p:nvGrpSpPr>
        <p:cNvPr id="1" name=""/>
        <p:cNvGrpSpPr/>
        <p:nvPr/>
      </p:nvGrpSpPr>
      <p:grpSpPr>
        <a:xfrm>
          <a:off x="0" y="0"/>
          <a:ext cx="0" cy="0"/>
          <a:chOff x="0" y="0"/>
          <a:chExt cx="0" cy="0"/>
        </a:xfrm>
      </p:grpSpPr>
      <p:grpSp>
        <p:nvGrpSpPr>
          <p:cNvPr id="8" name="Group 7"/>
          <p:cNvGrpSpPr/>
          <p:nvPr userDrawn="1"/>
        </p:nvGrpSpPr>
        <p:grpSpPr>
          <a:xfrm>
            <a:off x="-7818" y="6571116"/>
            <a:ext cx="9168190" cy="302819"/>
            <a:chOff x="-5197" y="6576348"/>
            <a:chExt cx="9168190" cy="302819"/>
          </a:xfrm>
          <a:effectLst/>
        </p:grpSpPr>
        <p:sp>
          <p:nvSpPr>
            <p:cNvPr id="9" name="Rectangle 8"/>
            <p:cNvSpPr/>
            <p:nvPr/>
          </p:nvSpPr>
          <p:spPr>
            <a:xfrm>
              <a:off x="-5197" y="6576489"/>
              <a:ext cx="9168190" cy="302678"/>
            </a:xfrm>
            <a:prstGeom prst="rect">
              <a:avLst/>
            </a:prstGeom>
            <a:solidFill>
              <a:srgbClr val="434343"/>
            </a:solidFill>
            <a:ln>
              <a:noFill/>
            </a:ln>
            <a:effectLst/>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 </a:t>
              </a:r>
              <a:endParaRPr lang="en-US" dirty="0"/>
            </a:p>
          </p:txBody>
        </p:sp>
        <p:sp>
          <p:nvSpPr>
            <p:cNvPr id="10" name="TextBox 9"/>
            <p:cNvSpPr txBox="1"/>
            <p:nvPr/>
          </p:nvSpPr>
          <p:spPr>
            <a:xfrm>
              <a:off x="4882" y="6576348"/>
              <a:ext cx="9144000" cy="246221"/>
            </a:xfrm>
            <a:prstGeom prst="rect">
              <a:avLst/>
            </a:prstGeom>
            <a:noFill/>
          </p:spPr>
          <p:txBody>
            <a:bodyPr wrap="square" rtlCol="0">
              <a:spAutoFit/>
            </a:bodyPr>
            <a:lstStyle/>
            <a:p>
              <a:pPr algn="ctr"/>
              <a:r>
                <a:rPr lang="en-US" sz="1000" dirty="0" smtClean="0">
                  <a:solidFill>
                    <a:srgbClr val="FFFEF7"/>
                  </a:solidFill>
                  <a:latin typeface="Helvetica Neue Light"/>
                  <a:cs typeface="Helvetica Neue"/>
                </a:rPr>
                <a:t>© 2015 Pratt Richards Group </a:t>
              </a:r>
              <a:endParaRPr lang="en-US" sz="1000" dirty="0">
                <a:solidFill>
                  <a:srgbClr val="FFFEF7"/>
                </a:solidFill>
                <a:latin typeface="Helvetica Neue Light"/>
                <a:cs typeface="Helvetica Neue"/>
              </a:endParaRPr>
            </a:p>
          </p:txBody>
        </p:sp>
      </p:grpSp>
      <p:sp>
        <p:nvSpPr>
          <p:cNvPr id="5" name="Rectangle 4"/>
          <p:cNvSpPr/>
          <p:nvPr userDrawn="1"/>
        </p:nvSpPr>
        <p:spPr>
          <a:xfrm>
            <a:off x="-1" y="-1"/>
            <a:ext cx="9160373" cy="203202"/>
          </a:xfrm>
          <a:prstGeom prst="rect">
            <a:avLst/>
          </a:prstGeom>
          <a:solidFill>
            <a:srgbClr val="68CDEE"/>
          </a:solidFill>
          <a:ln>
            <a:noFill/>
          </a:ln>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1296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xmlns:p14="http://schemas.microsoft.com/office/powerpoint/2010/main" id="1" dur="indefinite" restart="never" nodeType="tmRoot"/>
      </p:par>
    </p:tnLst>
  </p:timing>
  <p:txStyles>
    <p:titleStyle>
      <a:lvl1pPr algn="l" defTabSz="457200" rtl="0" eaLnBrk="1" latinLnBrk="0" hangingPunct="1">
        <a:spcBef>
          <a:spcPct val="0"/>
        </a:spcBef>
        <a:buNone/>
        <a:defRPr sz="4000" kern="1200" baseline="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4.xml"/><Relationship Id="rId2"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p:cNvSpPr txBox="1"/>
          <p:nvPr/>
        </p:nvSpPr>
        <p:spPr>
          <a:xfrm>
            <a:off x="137730" y="1546537"/>
            <a:ext cx="9186333" cy="5286832"/>
          </a:xfrm>
          <a:prstGeom prst="rect">
            <a:avLst/>
          </a:prstGeom>
          <a:noFill/>
        </p:spPr>
        <p:txBody>
          <a:bodyPr wrap="square" rtlCol="0">
            <a:spAutoFit/>
          </a:bodyPr>
          <a:lstStyle/>
          <a:p>
            <a:pPr algn="ctr">
              <a:spcBef>
                <a:spcPct val="0"/>
              </a:spcBef>
            </a:pPr>
            <a:r>
              <a:rPr lang="en-US" sz="3600" spc="100" dirty="0">
                <a:solidFill>
                  <a:srgbClr val="2B2B2B"/>
                </a:solidFill>
                <a:latin typeface="Helvetica Neue Light"/>
                <a:cs typeface="Helvetica Neue Light"/>
              </a:rPr>
              <a:t>Outcomes &amp; Indicators: </a:t>
            </a:r>
          </a:p>
          <a:p>
            <a:pPr algn="ctr">
              <a:spcBef>
                <a:spcPct val="0"/>
              </a:spcBef>
            </a:pPr>
            <a:r>
              <a:rPr lang="en-US" sz="3600" spc="100" dirty="0">
                <a:solidFill>
                  <a:srgbClr val="2B2B2B"/>
                </a:solidFill>
                <a:latin typeface="Helvetica Neue Light"/>
                <a:cs typeface="Helvetica Neue Light"/>
              </a:rPr>
              <a:t>Some Helpful Tips </a:t>
            </a:r>
            <a:endParaRPr lang="en-US" sz="3600" spc="100" dirty="0" smtClean="0">
              <a:solidFill>
                <a:srgbClr val="2B2B2B"/>
              </a:solidFill>
              <a:latin typeface="Helvetica Neue Light"/>
              <a:cs typeface="Helvetica Neue Light"/>
            </a:endParaRPr>
          </a:p>
          <a:p>
            <a:pPr algn="ctr">
              <a:spcBef>
                <a:spcPct val="0"/>
              </a:spcBef>
            </a:pPr>
            <a:endParaRPr lang="en-US" sz="3600" spc="100" dirty="0">
              <a:solidFill>
                <a:srgbClr val="2B2B2B"/>
              </a:solidFill>
              <a:latin typeface="Helvetica Neue Light"/>
              <a:cs typeface="Helvetica Neue Light"/>
            </a:endParaRPr>
          </a:p>
          <a:p>
            <a:pPr lvl="0" algn="ctr">
              <a:spcBef>
                <a:spcPct val="0"/>
              </a:spcBef>
            </a:pPr>
            <a:r>
              <a:rPr lang="en-US" sz="3200" dirty="0" smtClean="0">
                <a:solidFill>
                  <a:srgbClr val="68CDEE"/>
                </a:solidFill>
                <a:latin typeface="Helvetica Neue Medium"/>
                <a:cs typeface="Helvetica Neue Medium"/>
              </a:rPr>
              <a:t>Evanston Community Foundation</a:t>
            </a:r>
          </a:p>
          <a:p>
            <a:pPr lvl="0" algn="ctr">
              <a:spcBef>
                <a:spcPct val="0"/>
              </a:spcBef>
            </a:pPr>
            <a:r>
              <a:rPr lang="en-US" sz="3200" dirty="0" smtClean="0">
                <a:solidFill>
                  <a:srgbClr val="68CDEE"/>
                </a:solidFill>
                <a:latin typeface="Helvetica Neue Medium"/>
                <a:cs typeface="Helvetica Neue Medium"/>
              </a:rPr>
              <a:t>Grantee Orientation</a:t>
            </a:r>
            <a:endParaRPr lang="en-US" sz="3200" dirty="0" smtClean="0">
              <a:solidFill>
                <a:srgbClr val="2B2B2B"/>
              </a:solidFill>
              <a:latin typeface="Helvetica Neue Medium"/>
              <a:cs typeface="Helvetica Neue Medium"/>
            </a:endParaRPr>
          </a:p>
          <a:p>
            <a:pPr lvl="0" algn="ctr">
              <a:lnSpc>
                <a:spcPct val="70000"/>
              </a:lnSpc>
              <a:spcBef>
                <a:spcPct val="0"/>
              </a:spcBef>
            </a:pPr>
            <a:endParaRPr lang="en-US" sz="2400" spc="100" dirty="0">
              <a:solidFill>
                <a:srgbClr val="2B2B2B"/>
              </a:solidFill>
              <a:latin typeface="Helvetica Neue"/>
              <a:cs typeface="Helvetica Neue"/>
            </a:endParaRPr>
          </a:p>
          <a:p>
            <a:pPr lvl="0" algn="ctr">
              <a:lnSpc>
                <a:spcPct val="200000"/>
              </a:lnSpc>
              <a:spcBef>
                <a:spcPct val="0"/>
              </a:spcBef>
            </a:pPr>
            <a:r>
              <a:rPr lang="en-US" spc="100" dirty="0" smtClean="0">
                <a:solidFill>
                  <a:srgbClr val="9A9A9A"/>
                </a:solidFill>
                <a:latin typeface="Helvetica Neue"/>
                <a:cs typeface="Helvetica Neue"/>
              </a:rPr>
              <a:t>June 3, 2015  </a:t>
            </a:r>
            <a:r>
              <a:rPr lang="en-US" spc="100" dirty="0">
                <a:solidFill>
                  <a:srgbClr val="68CDEE"/>
                </a:solidFill>
                <a:latin typeface="Helvetica Neue UltraLight"/>
                <a:cs typeface="Helvetica Neue UltraLight"/>
              </a:rPr>
              <a:t>|</a:t>
            </a:r>
            <a:r>
              <a:rPr lang="en-US" spc="100" dirty="0">
                <a:solidFill>
                  <a:srgbClr val="9A9A9A"/>
                </a:solidFill>
                <a:latin typeface="Helvetica Neue"/>
                <a:cs typeface="Helvetica Neue"/>
              </a:rPr>
              <a:t> </a:t>
            </a:r>
            <a:r>
              <a:rPr lang="en-US" spc="100" dirty="0" smtClean="0">
                <a:solidFill>
                  <a:srgbClr val="9A9A9A"/>
                </a:solidFill>
                <a:latin typeface="Helvetica Neue"/>
                <a:cs typeface="Helvetica Neue"/>
              </a:rPr>
              <a:t>11:00am</a:t>
            </a:r>
            <a:endParaRPr lang="en-US" b="1" dirty="0" smtClean="0">
              <a:solidFill>
                <a:srgbClr val="2B2B2B"/>
              </a:solidFill>
              <a:latin typeface="Helvetica Neue"/>
              <a:cs typeface="Helvetica Neue"/>
            </a:endParaRPr>
          </a:p>
          <a:p>
            <a:pPr algn="ctr">
              <a:spcBef>
                <a:spcPct val="50000"/>
              </a:spcBef>
            </a:pPr>
            <a:endParaRPr lang="en-US" sz="1600" b="1" dirty="0" smtClean="0">
              <a:solidFill>
                <a:srgbClr val="2B2B2B"/>
              </a:solidFill>
              <a:latin typeface="Helvetica Neue"/>
              <a:cs typeface="Helvetica Neue"/>
            </a:endParaRPr>
          </a:p>
          <a:p>
            <a:pPr algn="ctr">
              <a:spcBef>
                <a:spcPct val="50000"/>
              </a:spcBef>
            </a:pPr>
            <a:r>
              <a:rPr lang="en-US" sz="1400" b="1" dirty="0" smtClean="0">
                <a:solidFill>
                  <a:srgbClr val="2B2B2B"/>
                </a:solidFill>
                <a:latin typeface="Helvetica Neue"/>
                <a:cs typeface="Helvetica Neue"/>
              </a:rPr>
              <a:t>Susie </a:t>
            </a:r>
            <a:r>
              <a:rPr lang="en-US" sz="1400" b="1" dirty="0">
                <a:solidFill>
                  <a:srgbClr val="2B2B2B"/>
                </a:solidFill>
                <a:latin typeface="Helvetica Neue"/>
                <a:cs typeface="Helvetica Neue"/>
              </a:rPr>
              <a:t>Quern </a:t>
            </a:r>
            <a:r>
              <a:rPr lang="en-US" sz="1400" b="1" dirty="0" smtClean="0">
                <a:solidFill>
                  <a:srgbClr val="2B2B2B"/>
                </a:solidFill>
                <a:latin typeface="Helvetica Neue"/>
                <a:cs typeface="Helvetica Neue"/>
              </a:rPr>
              <a:t>Pratt &amp; Jenny </a:t>
            </a:r>
            <a:r>
              <a:rPr lang="en-US" sz="1400" b="1" dirty="0">
                <a:solidFill>
                  <a:srgbClr val="2B2B2B"/>
                </a:solidFill>
                <a:latin typeface="Helvetica Neue"/>
                <a:cs typeface="Helvetica Neue"/>
              </a:rPr>
              <a:t>Ellis </a:t>
            </a:r>
            <a:r>
              <a:rPr lang="en-US" sz="1400" b="1" dirty="0" smtClean="0">
                <a:solidFill>
                  <a:srgbClr val="2B2B2B"/>
                </a:solidFill>
                <a:latin typeface="Helvetica Neue"/>
                <a:cs typeface="Helvetica Neue"/>
              </a:rPr>
              <a:t>Richards</a:t>
            </a:r>
          </a:p>
          <a:p>
            <a:pPr algn="ctr">
              <a:spcBef>
                <a:spcPct val="50000"/>
              </a:spcBef>
            </a:pPr>
            <a:endParaRPr lang="en-US" sz="1050" b="1" spc="100" dirty="0">
              <a:solidFill>
                <a:srgbClr val="5B5B5B"/>
              </a:solidFill>
              <a:latin typeface="Helvetica Neue"/>
              <a:cs typeface="Helvetica Neue"/>
            </a:endParaRPr>
          </a:p>
          <a:p>
            <a:pPr lvl="0" algn="ctr">
              <a:spcBef>
                <a:spcPct val="0"/>
              </a:spcBef>
            </a:pPr>
            <a:endParaRPr lang="en-US" sz="2400" spc="100" dirty="0">
              <a:solidFill>
                <a:srgbClr val="2B2B2B"/>
              </a:solidFill>
              <a:latin typeface="Helvetica Neue"/>
              <a:cs typeface="Helvetica Neue"/>
            </a:endParaRPr>
          </a:p>
          <a:p>
            <a:endParaRPr lang="en-US" sz="2800" dirty="0">
              <a:solidFill>
                <a:srgbClr val="2B2B2B"/>
              </a:solidFill>
            </a:endParaRPr>
          </a:p>
        </p:txBody>
      </p:sp>
      <p:sp>
        <p:nvSpPr>
          <p:cNvPr id="16" name="Rectangle 15"/>
          <p:cNvSpPr/>
          <p:nvPr/>
        </p:nvSpPr>
        <p:spPr>
          <a:xfrm>
            <a:off x="0" y="-1"/>
            <a:ext cx="9144000" cy="169334"/>
          </a:xfrm>
          <a:prstGeom prst="rect">
            <a:avLst/>
          </a:prstGeom>
          <a:solidFill>
            <a:srgbClr val="68CDEE"/>
          </a:solidFill>
          <a:ln>
            <a:noFill/>
          </a:ln>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pic>
        <p:nvPicPr>
          <p:cNvPr id="17" name="Picture 16" descr="prg-logo-1.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4100" y="440267"/>
            <a:ext cx="1960033" cy="485959"/>
          </a:xfrm>
          <a:prstGeom prst="rect">
            <a:avLst/>
          </a:prstGeom>
        </p:spPr>
      </p:pic>
    </p:spTree>
    <p:extLst>
      <p:ext uri="{BB962C8B-B14F-4D97-AF65-F5344CB8AC3E}">
        <p14:creationId xmlns:p14="http://schemas.microsoft.com/office/powerpoint/2010/main" val="37531709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450810"/>
            <a:ext cx="9144000" cy="1200329"/>
          </a:xfrm>
          <a:prstGeom prst="rect">
            <a:avLst/>
          </a:prstGeom>
          <a:noFill/>
        </p:spPr>
        <p:txBody>
          <a:bodyPr wrap="square" rtlCol="0">
            <a:spAutoFit/>
          </a:bodyPr>
          <a:lstStyle/>
          <a:p>
            <a:pPr algn="ctr"/>
            <a:r>
              <a:rPr lang="en-US" sz="3600" dirty="0" smtClean="0">
                <a:solidFill>
                  <a:srgbClr val="2B2B2B"/>
                </a:solidFill>
                <a:latin typeface="Helvetica Neue Light"/>
                <a:cs typeface="Helvetica Neue Light"/>
              </a:rPr>
              <a:t>Basic Evaluation Concepts</a:t>
            </a:r>
          </a:p>
          <a:p>
            <a:pPr algn="ctr"/>
            <a:r>
              <a:rPr lang="en-US" sz="3600" dirty="0" smtClean="0">
                <a:solidFill>
                  <a:srgbClr val="2B2B2B"/>
                </a:solidFill>
                <a:latin typeface="Helvetica Neue Light"/>
                <a:cs typeface="Helvetica Neue Light"/>
              </a:rPr>
              <a:t> &amp; Terminology</a:t>
            </a:r>
            <a:endParaRPr lang="en-US" sz="3600" dirty="0">
              <a:solidFill>
                <a:srgbClr val="68CDEE"/>
              </a:solidFill>
              <a:latin typeface="Helvetica Neue Light"/>
              <a:cs typeface="Helvetica Neue Light"/>
            </a:endParaRPr>
          </a:p>
        </p:txBody>
      </p:sp>
    </p:spTree>
    <p:extLst>
      <p:ext uri="{BB962C8B-B14F-4D97-AF65-F5344CB8AC3E}">
        <p14:creationId xmlns:p14="http://schemas.microsoft.com/office/powerpoint/2010/main" val="143327862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03196" y="287861"/>
            <a:ext cx="9144000" cy="846667"/>
          </a:xfrm>
        </p:spPr>
        <p:txBody>
          <a:bodyPr/>
          <a:lstStyle/>
          <a:p>
            <a:r>
              <a:rPr lang="en-US" dirty="0" smtClean="0">
                <a:solidFill>
                  <a:srgbClr val="2B2B2B"/>
                </a:solidFill>
                <a:latin typeface="Helvetica Neue Light"/>
                <a:cs typeface="Helvetica Neue Light"/>
              </a:rPr>
              <a:t>Basic definition</a:t>
            </a:r>
            <a:endParaRPr lang="en-US" dirty="0">
              <a:solidFill>
                <a:srgbClr val="322C00"/>
              </a:solidFill>
            </a:endParaRPr>
          </a:p>
        </p:txBody>
      </p:sp>
      <p:sp>
        <p:nvSpPr>
          <p:cNvPr id="6" name="Content Placeholder 5"/>
          <p:cNvSpPr>
            <a:spLocks noGrp="1"/>
          </p:cNvSpPr>
          <p:nvPr>
            <p:ph idx="1"/>
          </p:nvPr>
        </p:nvSpPr>
        <p:spPr/>
        <p:txBody>
          <a:bodyPr>
            <a:normAutofit/>
          </a:bodyPr>
          <a:lstStyle/>
          <a:p>
            <a:pPr algn="ctr">
              <a:buNone/>
            </a:pPr>
            <a:endParaRPr dirty="0">
              <a:solidFill>
                <a:srgbClr val="322C00"/>
              </a:solidFill>
            </a:endParaRPr>
          </a:p>
          <a:p>
            <a:pPr algn="ctr">
              <a:buNone/>
            </a:pPr>
            <a:r>
              <a:rPr lang="en-US" dirty="0" smtClean="0">
                <a:solidFill>
                  <a:srgbClr val="322C00"/>
                </a:solidFill>
                <a:latin typeface="Helvetica Neue Light"/>
                <a:cs typeface="Helvetica Neue Light"/>
              </a:rPr>
              <a:t>Evaluation is the systematic process of asking questions, and then collecting and using data to help answer those questions in order to improve your work and tell your story of change.</a:t>
            </a:r>
          </a:p>
          <a:p>
            <a:pPr algn="ctr">
              <a:buNone/>
            </a:pPr>
            <a:endParaRPr lang="en-US" dirty="0" smtClean="0">
              <a:solidFill>
                <a:srgbClr val="322C00"/>
              </a:solidFill>
            </a:endParaRPr>
          </a:p>
          <a:p>
            <a:pPr algn="ctr"/>
            <a:endParaRPr lang="en-US" dirty="0">
              <a:solidFill>
                <a:srgbClr val="322C00"/>
              </a:solidFill>
            </a:endParaRPr>
          </a:p>
        </p:txBody>
      </p:sp>
      <p:sp>
        <p:nvSpPr>
          <p:cNvPr id="4" name="Rectangle 3"/>
          <p:cNvSpPr/>
          <p:nvPr/>
        </p:nvSpPr>
        <p:spPr>
          <a:xfrm>
            <a:off x="0" y="-1"/>
            <a:ext cx="9144000" cy="169334"/>
          </a:xfrm>
          <a:prstGeom prst="rect">
            <a:avLst/>
          </a:prstGeom>
          <a:solidFill>
            <a:srgbClr val="68CDEE"/>
          </a:solidFill>
          <a:ln>
            <a:noFill/>
          </a:ln>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57392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99" y="237062"/>
            <a:ext cx="9144000" cy="846667"/>
          </a:xfrm>
        </p:spPr>
        <p:txBody>
          <a:bodyPr/>
          <a:lstStyle/>
          <a:p>
            <a:r>
              <a:rPr lang="en-US" dirty="0" smtClean="0">
                <a:solidFill>
                  <a:srgbClr val="2B2B2B"/>
                </a:solidFill>
                <a:latin typeface="Helvetica Neue Light"/>
                <a:cs typeface="Helvetica Neue Light"/>
              </a:rPr>
              <a:t>Shift your thinking from…</a:t>
            </a:r>
            <a:endParaRPr lang="en-US" dirty="0">
              <a:solidFill>
                <a:srgbClr val="2B2B2B"/>
              </a:solidFill>
              <a:latin typeface="Helvetica Neue Light"/>
              <a:cs typeface="Helvetica Neue Light"/>
            </a:endParaRPr>
          </a:p>
        </p:txBody>
      </p:sp>
      <p:sp>
        <p:nvSpPr>
          <p:cNvPr id="6" name="Rectangle 5"/>
          <p:cNvSpPr/>
          <p:nvPr/>
        </p:nvSpPr>
        <p:spPr>
          <a:xfrm>
            <a:off x="0" y="-1"/>
            <a:ext cx="9144000" cy="169334"/>
          </a:xfrm>
          <a:prstGeom prst="rect">
            <a:avLst/>
          </a:prstGeom>
          <a:solidFill>
            <a:srgbClr val="68CDEE"/>
          </a:solidFill>
          <a:ln>
            <a:noFill/>
          </a:ln>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graphicFrame>
        <p:nvGraphicFramePr>
          <p:cNvPr id="8" name="Diagram 7"/>
          <p:cNvGraphicFramePr/>
          <p:nvPr>
            <p:extLst>
              <p:ext uri="{D42A27DB-BD31-4B8C-83A1-F6EECF244321}">
                <p14:modId xmlns:p14="http://schemas.microsoft.com/office/powerpoint/2010/main" val="682584423"/>
              </p:ext>
            </p:extLst>
          </p:nvPr>
        </p:nvGraphicFramePr>
        <p:xfrm>
          <a:off x="711206" y="1151461"/>
          <a:ext cx="7162794" cy="4834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Curved Down Arrow 10"/>
          <p:cNvSpPr/>
          <p:nvPr/>
        </p:nvSpPr>
        <p:spPr>
          <a:xfrm>
            <a:off x="2726267" y="1998133"/>
            <a:ext cx="2997200" cy="575734"/>
          </a:xfrm>
          <a:prstGeom prst="curved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3839519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840976" y="1417638"/>
            <a:ext cx="4041775" cy="4388644"/>
          </a:xfrm>
          <a:prstGeom prst="rect">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196" y="220129"/>
            <a:ext cx="9144000" cy="846667"/>
          </a:xfrm>
        </p:spPr>
        <p:txBody>
          <a:bodyPr>
            <a:normAutofit/>
          </a:bodyPr>
          <a:lstStyle/>
          <a:p>
            <a:r>
              <a:rPr lang="en-US" sz="3600" dirty="0" smtClean="0">
                <a:solidFill>
                  <a:srgbClr val="2B2B2B"/>
                </a:solidFill>
                <a:latin typeface="Helvetica Neue Light"/>
                <a:cs typeface="Helvetica Neue Light"/>
              </a:rPr>
              <a:t>Process vs. Outcome</a:t>
            </a:r>
            <a:endParaRPr lang="en-US" sz="3600" dirty="0">
              <a:solidFill>
                <a:srgbClr val="2B2B2B"/>
              </a:solidFill>
              <a:latin typeface="Helvetica Neue Light"/>
              <a:cs typeface="Helvetica Neue Light"/>
            </a:endParaRPr>
          </a:p>
        </p:txBody>
      </p:sp>
      <p:sp>
        <p:nvSpPr>
          <p:cNvPr id="4" name="Content Placeholder 3"/>
          <p:cNvSpPr>
            <a:spLocks noGrp="1"/>
          </p:cNvSpPr>
          <p:nvPr>
            <p:ph idx="1"/>
          </p:nvPr>
        </p:nvSpPr>
        <p:spPr>
          <a:xfrm>
            <a:off x="653151" y="2057401"/>
            <a:ext cx="3713584" cy="4206082"/>
          </a:xfrm>
          <a:solidFill>
            <a:srgbClr val="FFFFFF"/>
          </a:solidFill>
          <a:ln>
            <a:noFill/>
          </a:ln>
        </p:spPr>
        <p:txBody>
          <a:bodyPr>
            <a:normAutofit/>
          </a:bodyPr>
          <a:lstStyle/>
          <a:p>
            <a:pPr>
              <a:lnSpc>
                <a:spcPct val="80000"/>
              </a:lnSpc>
              <a:spcBef>
                <a:spcPts val="0"/>
              </a:spcBef>
              <a:spcAft>
                <a:spcPts val="3000"/>
              </a:spcAft>
            </a:pPr>
            <a:r>
              <a:rPr lang="en-US" sz="2600" dirty="0">
                <a:solidFill>
                  <a:srgbClr val="2B2B2B"/>
                </a:solidFill>
              </a:rPr>
              <a:t>G</a:t>
            </a:r>
            <a:r>
              <a:rPr lang="en-US" sz="2600" dirty="0" smtClean="0">
                <a:solidFill>
                  <a:srgbClr val="2B2B2B"/>
                </a:solidFill>
              </a:rPr>
              <a:t>uiding </a:t>
            </a:r>
            <a:r>
              <a:rPr lang="en-US" sz="2600" dirty="0">
                <a:solidFill>
                  <a:srgbClr val="2B2B2B"/>
                </a:solidFill>
              </a:rPr>
              <a:t>questions focus on the </a:t>
            </a:r>
            <a:r>
              <a:rPr lang="en-US" sz="2600" dirty="0" smtClean="0">
                <a:solidFill>
                  <a:srgbClr val="2B2B2B"/>
                </a:solidFill>
              </a:rPr>
              <a:t>quality and efficiency of your programs and initiatives</a:t>
            </a:r>
          </a:p>
          <a:p>
            <a:pPr>
              <a:lnSpc>
                <a:spcPct val="80000"/>
              </a:lnSpc>
              <a:spcBef>
                <a:spcPts val="0"/>
              </a:spcBef>
              <a:spcAft>
                <a:spcPts val="3000"/>
              </a:spcAft>
            </a:pPr>
            <a:r>
              <a:rPr lang="en-US" sz="2600" dirty="0" smtClean="0">
                <a:solidFill>
                  <a:srgbClr val="2B2B2B"/>
                </a:solidFill>
              </a:rPr>
              <a:t>Focus </a:t>
            </a:r>
            <a:r>
              <a:rPr lang="en-US" sz="2600" dirty="0">
                <a:solidFill>
                  <a:srgbClr val="2B2B2B"/>
                </a:solidFill>
              </a:rPr>
              <a:t>is on the work that </a:t>
            </a:r>
            <a:r>
              <a:rPr lang="en-US" sz="2600" dirty="0" smtClean="0">
                <a:solidFill>
                  <a:srgbClr val="2B2B2B"/>
                </a:solidFill>
              </a:rPr>
              <a:t>you do within your organizations (internal)</a:t>
            </a:r>
            <a:endParaRPr lang="en-US" dirty="0">
              <a:solidFill>
                <a:srgbClr val="2B2B2B"/>
              </a:solidFill>
            </a:endParaRPr>
          </a:p>
        </p:txBody>
      </p:sp>
      <p:sp>
        <p:nvSpPr>
          <p:cNvPr id="3" name="Text Placeholder 2"/>
          <p:cNvSpPr>
            <a:spLocks noGrp="1"/>
          </p:cNvSpPr>
          <p:nvPr>
            <p:ph type="body" idx="4294967295"/>
          </p:nvPr>
        </p:nvSpPr>
        <p:spPr>
          <a:xfrm>
            <a:off x="514403" y="1417638"/>
            <a:ext cx="4040188" cy="639763"/>
          </a:xfrm>
          <a:prstGeom prst="rect">
            <a:avLst/>
          </a:prstGeom>
          <a:solidFill>
            <a:srgbClr val="FFFFFF"/>
          </a:solidFill>
        </p:spPr>
        <p:txBody>
          <a:bodyPr/>
          <a:lstStyle/>
          <a:p>
            <a:pPr>
              <a:buNone/>
            </a:pPr>
            <a:r>
              <a:rPr lang="en-US" dirty="0" smtClean="0">
                <a:solidFill>
                  <a:schemeClr val="accent3"/>
                </a:solidFill>
              </a:rPr>
              <a:t>Process Evaluation </a:t>
            </a:r>
            <a:endParaRPr lang="en-US" dirty="0">
              <a:solidFill>
                <a:schemeClr val="accent3"/>
              </a:solidFill>
            </a:endParaRPr>
          </a:p>
        </p:txBody>
      </p:sp>
      <p:sp>
        <p:nvSpPr>
          <p:cNvPr id="5" name="Text Placeholder 4"/>
          <p:cNvSpPr>
            <a:spLocks noGrp="1"/>
          </p:cNvSpPr>
          <p:nvPr>
            <p:ph type="body" sz="quarter" idx="4294967295"/>
          </p:nvPr>
        </p:nvSpPr>
        <p:spPr>
          <a:xfrm>
            <a:off x="4840976" y="1417638"/>
            <a:ext cx="4041775" cy="639763"/>
          </a:xfrm>
          <a:prstGeom prst="rect">
            <a:avLst/>
          </a:prstGeom>
        </p:spPr>
        <p:txBody>
          <a:bodyPr>
            <a:normAutofit/>
          </a:bodyPr>
          <a:lstStyle/>
          <a:p>
            <a:pPr>
              <a:buNone/>
            </a:pPr>
            <a:r>
              <a:rPr lang="en-US" dirty="0" smtClean="0">
                <a:solidFill>
                  <a:schemeClr val="accent2"/>
                </a:solidFill>
              </a:rPr>
              <a:t>Outcome Evaluation</a:t>
            </a:r>
            <a:endParaRPr lang="en-US" dirty="0">
              <a:solidFill>
                <a:schemeClr val="accent2"/>
              </a:solidFill>
            </a:endParaRPr>
          </a:p>
        </p:txBody>
      </p:sp>
      <p:sp>
        <p:nvSpPr>
          <p:cNvPr id="6" name="Content Placeholder 5"/>
          <p:cNvSpPr>
            <a:spLocks noGrp="1"/>
          </p:cNvSpPr>
          <p:nvPr>
            <p:ph sz="quarter" idx="4294967295"/>
          </p:nvPr>
        </p:nvSpPr>
        <p:spPr>
          <a:xfrm>
            <a:off x="4840976" y="2057401"/>
            <a:ext cx="4247048" cy="3951287"/>
          </a:xfrm>
          <a:prstGeom prst="rect">
            <a:avLst/>
          </a:prstGeom>
        </p:spPr>
        <p:txBody>
          <a:bodyPr>
            <a:normAutofit fontScale="85000" lnSpcReduction="20000"/>
          </a:bodyPr>
          <a:lstStyle/>
          <a:p>
            <a:pPr>
              <a:spcBef>
                <a:spcPts val="0"/>
              </a:spcBef>
              <a:spcAft>
                <a:spcPts val="3000"/>
              </a:spcAft>
            </a:pPr>
            <a:r>
              <a:rPr lang="en-US" dirty="0" smtClean="0">
                <a:solidFill>
                  <a:srgbClr val="2B2B2B"/>
                </a:solidFill>
              </a:rPr>
              <a:t>Guiding questions focus on the extent to which your programs are achieving desired outcomes/impacts</a:t>
            </a:r>
          </a:p>
          <a:p>
            <a:pPr>
              <a:spcBef>
                <a:spcPts val="0"/>
              </a:spcBef>
              <a:spcAft>
                <a:spcPts val="3000"/>
              </a:spcAft>
            </a:pPr>
            <a:r>
              <a:rPr lang="en-US" dirty="0" smtClean="0">
                <a:solidFill>
                  <a:srgbClr val="2B2B2B"/>
                </a:solidFill>
              </a:rPr>
              <a:t>Focus is on how your work leads to results in the field - with program participants, constituents, etc. (external)</a:t>
            </a:r>
            <a:endParaRPr lang="en-US" dirty="0">
              <a:solidFill>
                <a:srgbClr val="2B2B2B"/>
              </a:solidFill>
            </a:endParaRPr>
          </a:p>
        </p:txBody>
      </p:sp>
    </p:spTree>
    <p:extLst>
      <p:ext uri="{BB962C8B-B14F-4D97-AF65-F5344CB8AC3E}">
        <p14:creationId xmlns:p14="http://schemas.microsoft.com/office/powerpoint/2010/main" val="3831552232"/>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928" y="220129"/>
            <a:ext cx="9144000" cy="846667"/>
          </a:xfrm>
        </p:spPr>
        <p:txBody>
          <a:bodyPr>
            <a:normAutofit/>
          </a:bodyPr>
          <a:lstStyle/>
          <a:p>
            <a:r>
              <a:rPr lang="en-US" sz="3600" dirty="0" smtClean="0">
                <a:solidFill>
                  <a:srgbClr val="2B2B2B"/>
                </a:solidFill>
                <a:latin typeface="Helvetica Neue Light"/>
                <a:cs typeface="Helvetica Neue Light"/>
              </a:rPr>
              <a:t>Terminology</a:t>
            </a:r>
            <a:endParaRPr lang="en-US" sz="3600" dirty="0">
              <a:solidFill>
                <a:srgbClr val="2B2B2B"/>
              </a:solidFill>
              <a:latin typeface="Helvetica Neue Light"/>
              <a:cs typeface="Helvetica Neue Light"/>
            </a:endParaRPr>
          </a:p>
        </p:txBody>
      </p:sp>
      <p:sp>
        <p:nvSpPr>
          <p:cNvPr id="10" name="TextBox 9"/>
          <p:cNvSpPr txBox="1"/>
          <p:nvPr/>
        </p:nvSpPr>
        <p:spPr>
          <a:xfrm>
            <a:off x="592667" y="1490133"/>
            <a:ext cx="7806266" cy="4955203"/>
          </a:xfrm>
          <a:prstGeom prst="rect">
            <a:avLst/>
          </a:prstGeom>
          <a:noFill/>
        </p:spPr>
        <p:txBody>
          <a:bodyPr wrap="square" rtlCol="0">
            <a:spAutoFit/>
          </a:bodyPr>
          <a:lstStyle/>
          <a:p>
            <a:r>
              <a:rPr lang="en-US" sz="2000" b="1" dirty="0">
                <a:solidFill>
                  <a:srgbClr val="322C00"/>
                </a:solidFill>
                <a:latin typeface="Helvetica Neue"/>
                <a:cs typeface="Helvetica Neue"/>
              </a:rPr>
              <a:t>Impact </a:t>
            </a:r>
            <a:r>
              <a:rPr lang="en-US" sz="2000" dirty="0">
                <a:solidFill>
                  <a:srgbClr val="322C00"/>
                </a:solidFill>
                <a:latin typeface="Helvetica Neue"/>
                <a:cs typeface="Helvetica Neue"/>
              </a:rPr>
              <a:t>– the long-term or aggregate changes that the program aims to produce; the desired end result. </a:t>
            </a:r>
            <a:endParaRPr lang="en-US" sz="2000" dirty="0" smtClean="0">
              <a:solidFill>
                <a:srgbClr val="322C00"/>
              </a:solidFill>
              <a:latin typeface="Helvetica Neue"/>
              <a:cs typeface="Helvetica Neue"/>
            </a:endParaRPr>
          </a:p>
          <a:p>
            <a:endParaRPr lang="en-US" sz="2000" b="1" dirty="0">
              <a:solidFill>
                <a:srgbClr val="322C00"/>
              </a:solidFill>
              <a:latin typeface="Helvetica Neue"/>
              <a:cs typeface="Helvetica Neue"/>
            </a:endParaRPr>
          </a:p>
          <a:p>
            <a:r>
              <a:rPr lang="en-US" sz="2000" b="1" dirty="0" smtClean="0">
                <a:solidFill>
                  <a:srgbClr val="322C00"/>
                </a:solidFill>
                <a:latin typeface="Helvetica Neue"/>
                <a:cs typeface="Helvetica Neue"/>
              </a:rPr>
              <a:t>Outcomes</a:t>
            </a:r>
            <a:r>
              <a:rPr lang="en-US" sz="2000" dirty="0" smtClean="0">
                <a:solidFill>
                  <a:srgbClr val="322C00"/>
                </a:solidFill>
                <a:latin typeface="Helvetica Neue"/>
                <a:cs typeface="Helvetica Neue"/>
              </a:rPr>
              <a:t> </a:t>
            </a:r>
            <a:r>
              <a:rPr lang="en-US" sz="2000" dirty="0">
                <a:solidFill>
                  <a:srgbClr val="322C00"/>
                </a:solidFill>
                <a:latin typeface="Helvetica Neue"/>
                <a:cs typeface="Helvetica Neue"/>
              </a:rPr>
              <a:t>– the </a:t>
            </a:r>
            <a:r>
              <a:rPr lang="en-US" sz="2000" dirty="0" smtClean="0">
                <a:solidFill>
                  <a:srgbClr val="322C00"/>
                </a:solidFill>
                <a:latin typeface="Helvetica Neue"/>
                <a:cs typeface="Helvetica Neue"/>
              </a:rPr>
              <a:t>short or medium-term </a:t>
            </a:r>
            <a:r>
              <a:rPr lang="en-US" sz="2000" dirty="0">
                <a:solidFill>
                  <a:srgbClr val="322C00"/>
                </a:solidFill>
                <a:latin typeface="Helvetica Neue"/>
                <a:cs typeface="Helvetica Neue"/>
              </a:rPr>
              <a:t>changes that an initiative or program </a:t>
            </a:r>
            <a:r>
              <a:rPr lang="en-US" sz="2000" dirty="0" smtClean="0">
                <a:solidFill>
                  <a:srgbClr val="322C00"/>
                </a:solidFill>
                <a:latin typeface="Helvetica Neue"/>
                <a:cs typeface="Helvetica Neue"/>
              </a:rPr>
              <a:t>produces.  </a:t>
            </a:r>
            <a:r>
              <a:rPr lang="en-US" sz="2000" dirty="0">
                <a:solidFill>
                  <a:srgbClr val="322C00"/>
                </a:solidFill>
                <a:latin typeface="Helvetica Neue"/>
                <a:cs typeface="Helvetica Neue"/>
              </a:rPr>
              <a:t>Achievement of outcomes contributes to long-term impact.  </a:t>
            </a:r>
            <a:endParaRPr lang="en-US" sz="2000" dirty="0" smtClean="0">
              <a:solidFill>
                <a:srgbClr val="322C00"/>
              </a:solidFill>
              <a:latin typeface="Helvetica Neue"/>
              <a:cs typeface="Helvetica Neue"/>
            </a:endParaRPr>
          </a:p>
          <a:p>
            <a:endParaRPr lang="en-US" sz="2000" dirty="0" smtClean="0">
              <a:solidFill>
                <a:srgbClr val="322C00"/>
              </a:solidFill>
              <a:latin typeface="Helvetica Neue"/>
              <a:cs typeface="Helvetica Neue"/>
            </a:endParaRPr>
          </a:p>
          <a:p>
            <a:r>
              <a:rPr lang="en-US" sz="2000" b="1" dirty="0" smtClean="0">
                <a:solidFill>
                  <a:srgbClr val="322C00"/>
                </a:solidFill>
                <a:latin typeface="Helvetica Neue"/>
                <a:cs typeface="Helvetica Neue"/>
              </a:rPr>
              <a:t>Indicators </a:t>
            </a:r>
            <a:r>
              <a:rPr lang="en-US" sz="2000" dirty="0">
                <a:solidFill>
                  <a:srgbClr val="322C00"/>
                </a:solidFill>
                <a:latin typeface="Helvetica Neue"/>
                <a:cs typeface="Helvetica Neue"/>
              </a:rPr>
              <a:t>- measurable approximations of what a program is trying to achieve; </a:t>
            </a:r>
            <a:r>
              <a:rPr lang="en-US" sz="2000" dirty="0" smtClean="0">
                <a:solidFill>
                  <a:srgbClr val="322C00"/>
                </a:solidFill>
                <a:latin typeface="Helvetica Neue"/>
                <a:cs typeface="Helvetica Neue"/>
              </a:rPr>
              <a:t>quantitative data that will demonstrate </a:t>
            </a:r>
            <a:r>
              <a:rPr lang="en-US" sz="2000" dirty="0">
                <a:solidFill>
                  <a:srgbClr val="322C00"/>
                </a:solidFill>
                <a:latin typeface="Helvetica Neue"/>
                <a:cs typeface="Helvetica Neue"/>
              </a:rPr>
              <a:t>progress towards an outcome. </a:t>
            </a:r>
            <a:endParaRPr lang="en-US" sz="2000" dirty="0" smtClean="0">
              <a:solidFill>
                <a:srgbClr val="322C00"/>
              </a:solidFill>
              <a:latin typeface="Helvetica Neue"/>
              <a:cs typeface="Helvetica Neue"/>
            </a:endParaRPr>
          </a:p>
          <a:p>
            <a:endParaRPr lang="en-US" sz="2000" dirty="0">
              <a:solidFill>
                <a:srgbClr val="322C00"/>
              </a:solidFill>
              <a:latin typeface="Helvetica Neue"/>
              <a:cs typeface="Helvetica Neue"/>
            </a:endParaRPr>
          </a:p>
          <a:p>
            <a:r>
              <a:rPr lang="en-US" sz="2000" b="1" dirty="0">
                <a:solidFill>
                  <a:srgbClr val="322C00"/>
                </a:solidFill>
                <a:latin typeface="Helvetica Neue"/>
                <a:cs typeface="Helvetica Neue"/>
              </a:rPr>
              <a:t>Strategies - </a:t>
            </a:r>
            <a:r>
              <a:rPr lang="en-US" sz="2000" dirty="0">
                <a:solidFill>
                  <a:srgbClr val="322C00"/>
                </a:solidFill>
                <a:latin typeface="Helvetica Neue"/>
                <a:cs typeface="Helvetica Neue"/>
              </a:rPr>
              <a:t>the specific activities, interventions, services and/or programs that serve a particular target audience.</a:t>
            </a:r>
          </a:p>
          <a:p>
            <a:endParaRPr lang="en-US" sz="2000" dirty="0">
              <a:solidFill>
                <a:srgbClr val="322C00"/>
              </a:solidFill>
              <a:latin typeface="Helvetica Neue"/>
              <a:cs typeface="Helvetica Neue"/>
            </a:endParaRPr>
          </a:p>
          <a:p>
            <a:endParaRPr lang="en-US" dirty="0">
              <a:solidFill>
                <a:srgbClr val="322C00"/>
              </a:solidFill>
              <a:latin typeface="Helvetica Neue"/>
              <a:cs typeface="Helvetica Neue"/>
            </a:endParaRPr>
          </a:p>
          <a:p>
            <a:endParaRPr lang="en-US" dirty="0">
              <a:solidFill>
                <a:srgbClr val="322C00"/>
              </a:solidFill>
              <a:latin typeface="Helvetica Neue"/>
              <a:cs typeface="Helvetica Neue"/>
            </a:endParaRPr>
          </a:p>
        </p:txBody>
      </p:sp>
    </p:spTree>
    <p:extLst>
      <p:ext uri="{BB962C8B-B14F-4D97-AF65-F5344CB8AC3E}">
        <p14:creationId xmlns:p14="http://schemas.microsoft.com/office/powerpoint/2010/main" val="87265956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5479" y="357923"/>
            <a:ext cx="9144000" cy="646331"/>
          </a:xfrm>
          <a:prstGeom prst="rect">
            <a:avLst/>
          </a:prstGeom>
          <a:noFill/>
        </p:spPr>
        <p:txBody>
          <a:bodyPr wrap="square" rtlCol="0">
            <a:spAutoFit/>
          </a:bodyPr>
          <a:lstStyle/>
          <a:p>
            <a:pPr algn="ctr"/>
            <a:r>
              <a:rPr lang="en-US" sz="3600" dirty="0" smtClean="0">
                <a:solidFill>
                  <a:srgbClr val="2B2B2B"/>
                </a:solidFill>
                <a:latin typeface="Helvetica Neue Light"/>
                <a:cs typeface="Helvetica Neue Light"/>
              </a:rPr>
              <a:t>Evaluation Steps</a:t>
            </a:r>
            <a:endParaRPr lang="en-US" sz="3600" dirty="0">
              <a:solidFill>
                <a:srgbClr val="2B2B2B"/>
              </a:solidFill>
              <a:latin typeface="Helvetica Neue Light"/>
              <a:cs typeface="Helvetica Neue Light"/>
            </a:endParaRPr>
          </a:p>
        </p:txBody>
      </p:sp>
      <p:sp>
        <p:nvSpPr>
          <p:cNvPr id="14" name="TextBox 13"/>
          <p:cNvSpPr txBox="1"/>
          <p:nvPr/>
        </p:nvSpPr>
        <p:spPr>
          <a:xfrm>
            <a:off x="253994" y="999115"/>
            <a:ext cx="2032005" cy="3693319"/>
          </a:xfrm>
          <a:prstGeom prst="rect">
            <a:avLst/>
          </a:prstGeom>
          <a:noFill/>
        </p:spPr>
        <p:txBody>
          <a:bodyPr wrap="square" rtlCol="0">
            <a:spAutoFit/>
          </a:bodyPr>
          <a:lstStyle/>
          <a:p>
            <a:pPr marL="92075" lvl="1">
              <a:buClr>
                <a:srgbClr val="9A9A9A"/>
              </a:buClr>
              <a:buSzPct val="115000"/>
            </a:pPr>
            <a:r>
              <a:rPr lang="en-US" b="1" dirty="0" smtClean="0">
                <a:solidFill>
                  <a:srgbClr val="2B2B2B"/>
                </a:solidFill>
                <a:latin typeface="Helvetica Neue"/>
                <a:cs typeface="Helvetica Neue"/>
              </a:rPr>
              <a:t>1.Planning</a:t>
            </a:r>
            <a:r>
              <a:rPr lang="en-US" dirty="0" smtClean="0">
                <a:solidFill>
                  <a:srgbClr val="2B2B2B"/>
                </a:solidFill>
                <a:latin typeface="Helvetica Neue Light"/>
                <a:ea typeface="ＭＳ Ｐゴシック" charset="0"/>
                <a:cs typeface="Helvetica Neue Light"/>
              </a:rPr>
              <a:t>  Articulating your intended impact and building a theory </a:t>
            </a:r>
            <a:r>
              <a:rPr lang="en-US" dirty="0">
                <a:solidFill>
                  <a:srgbClr val="2B2B2B"/>
                </a:solidFill>
                <a:latin typeface="Helvetica Neue Light"/>
                <a:ea typeface="ＭＳ Ｐゴシック" charset="0"/>
                <a:cs typeface="Helvetica Neue Light"/>
              </a:rPr>
              <a:t>of </a:t>
            </a:r>
            <a:r>
              <a:rPr lang="en-US" dirty="0" smtClean="0">
                <a:solidFill>
                  <a:srgbClr val="2B2B2B"/>
                </a:solidFill>
                <a:latin typeface="Helvetica Neue Light"/>
                <a:ea typeface="ＭＳ Ｐゴシック" charset="0"/>
                <a:cs typeface="Helvetica Neue Light"/>
              </a:rPr>
              <a:t>change</a:t>
            </a:r>
            <a:endParaRPr lang="en-US" dirty="0">
              <a:solidFill>
                <a:srgbClr val="2B2B2B"/>
              </a:solidFill>
              <a:latin typeface="Helvetica Neue Light"/>
              <a:ea typeface="ＭＳ Ｐゴシック" charset="0"/>
              <a:cs typeface="Helvetica Neue Light"/>
            </a:endParaRPr>
          </a:p>
          <a:p>
            <a:pPr marL="92075" lvl="1">
              <a:buClr>
                <a:srgbClr val="9A9A9A"/>
              </a:buClr>
              <a:buSzPct val="115000"/>
            </a:pPr>
            <a:endParaRPr lang="en-US" b="1" dirty="0" smtClean="0">
              <a:solidFill>
                <a:srgbClr val="2B2B2B"/>
              </a:solidFill>
              <a:latin typeface="Helvetica Neue Light"/>
              <a:ea typeface="ＭＳ Ｐゴシック" charset="0"/>
              <a:cs typeface="Helvetica Neue Light"/>
            </a:endParaRPr>
          </a:p>
          <a:p>
            <a:pPr marL="92075" lvl="1">
              <a:buClr>
                <a:srgbClr val="9A9A9A"/>
              </a:buClr>
              <a:buSzPct val="115000"/>
            </a:pPr>
            <a:r>
              <a:rPr lang="en-US" b="1" dirty="0" smtClean="0">
                <a:solidFill>
                  <a:srgbClr val="2B2B2B"/>
                </a:solidFill>
                <a:latin typeface="Helvetica Neue"/>
                <a:cs typeface="Helvetica Neue"/>
              </a:rPr>
              <a:t>2.Asking  </a:t>
            </a:r>
            <a:r>
              <a:rPr lang="en-US" dirty="0" smtClean="0">
                <a:solidFill>
                  <a:srgbClr val="2B2B2B"/>
                </a:solidFill>
                <a:latin typeface="Helvetica Neue Light"/>
                <a:ea typeface="ＭＳ Ｐゴシック" charset="0"/>
                <a:cs typeface="Helvetica Neue Light"/>
              </a:rPr>
              <a:t>Identifying </a:t>
            </a:r>
            <a:r>
              <a:rPr lang="en-US" dirty="0">
                <a:solidFill>
                  <a:srgbClr val="2B2B2B"/>
                </a:solidFill>
                <a:latin typeface="Helvetica Neue Light"/>
                <a:ea typeface="ＭＳ Ｐゴシック" charset="0"/>
                <a:cs typeface="Helvetica Neue Light"/>
              </a:rPr>
              <a:t>key </a:t>
            </a:r>
            <a:r>
              <a:rPr lang="en-US" dirty="0" smtClean="0">
                <a:solidFill>
                  <a:srgbClr val="2B2B2B"/>
                </a:solidFill>
                <a:latin typeface="Helvetica Neue Light"/>
                <a:ea typeface="ＭＳ Ｐゴシック" charset="0"/>
                <a:cs typeface="Helvetica Neue Light"/>
              </a:rPr>
              <a:t>questions about your </a:t>
            </a:r>
            <a:r>
              <a:rPr lang="en-US" dirty="0" err="1" smtClean="0">
                <a:solidFill>
                  <a:srgbClr val="2B2B2B"/>
                </a:solidFill>
                <a:latin typeface="Helvetica Neue Light"/>
                <a:ea typeface="ＭＳ Ｐゴシック" charset="0"/>
                <a:cs typeface="Helvetica Neue Light"/>
              </a:rPr>
              <a:t>ToC</a:t>
            </a:r>
            <a:r>
              <a:rPr lang="en-US" dirty="0" smtClean="0">
                <a:solidFill>
                  <a:srgbClr val="2B2B2B"/>
                </a:solidFill>
                <a:latin typeface="Helvetica Neue Light"/>
                <a:ea typeface="ＭＳ Ｐゴシック" charset="0"/>
                <a:cs typeface="Helvetica Neue Light"/>
              </a:rPr>
              <a:t> and designing indicators</a:t>
            </a:r>
            <a:endParaRPr lang="en-US" dirty="0">
              <a:solidFill>
                <a:srgbClr val="2B2B2B"/>
              </a:solidFill>
              <a:latin typeface="Helvetica Neue Light"/>
              <a:ea typeface="ＭＳ Ｐゴシック" charset="0"/>
              <a:cs typeface="Helvetica Neue Light"/>
            </a:endParaRPr>
          </a:p>
          <a:p>
            <a:pPr>
              <a:buClr>
                <a:srgbClr val="9A9A9A"/>
              </a:buClr>
              <a:buSzPct val="115000"/>
            </a:pPr>
            <a:endParaRPr lang="en-US" dirty="0">
              <a:solidFill>
                <a:srgbClr val="2B2B2B"/>
              </a:solidFill>
              <a:latin typeface="Helvetica Neue Light"/>
              <a:cs typeface="Helvetica Neue Light"/>
            </a:endParaRPr>
          </a:p>
        </p:txBody>
      </p:sp>
      <p:sp>
        <p:nvSpPr>
          <p:cNvPr id="15" name="TextBox 14"/>
          <p:cNvSpPr txBox="1"/>
          <p:nvPr/>
        </p:nvSpPr>
        <p:spPr>
          <a:xfrm>
            <a:off x="6604000" y="948316"/>
            <a:ext cx="2321624" cy="5355313"/>
          </a:xfrm>
          <a:prstGeom prst="rect">
            <a:avLst/>
          </a:prstGeom>
          <a:noFill/>
        </p:spPr>
        <p:txBody>
          <a:bodyPr wrap="square" rtlCol="0">
            <a:spAutoFit/>
          </a:bodyPr>
          <a:lstStyle/>
          <a:p>
            <a:pPr marL="549275" lvl="2">
              <a:buClr>
                <a:srgbClr val="9A9A9A"/>
              </a:buClr>
              <a:buSzPct val="115000"/>
            </a:pPr>
            <a:r>
              <a:rPr lang="en-US" b="1" dirty="0" smtClean="0">
                <a:solidFill>
                  <a:srgbClr val="2B2B2B"/>
                </a:solidFill>
                <a:latin typeface="Helvetica Neue"/>
                <a:cs typeface="Helvetica Neue"/>
              </a:rPr>
              <a:t>3.Tracking</a:t>
            </a:r>
            <a:r>
              <a:rPr lang="en-US" dirty="0" smtClean="0">
                <a:solidFill>
                  <a:srgbClr val="2B2B2B"/>
                </a:solidFill>
                <a:latin typeface="Helvetica Neue Light"/>
                <a:ea typeface="ＭＳ Ｐゴシック" charset="0"/>
                <a:cs typeface="Helvetica Neue Light"/>
              </a:rPr>
              <a:t> Developing tools (survey, focus group, interviews, etc.), collecting and aggregating information</a:t>
            </a:r>
            <a:endParaRPr lang="en-US" b="1" dirty="0" smtClean="0">
              <a:solidFill>
                <a:srgbClr val="2B2B2B"/>
              </a:solidFill>
              <a:latin typeface="Helvetica Neue"/>
              <a:cs typeface="Helvetica Neue"/>
            </a:endParaRPr>
          </a:p>
          <a:p>
            <a:pPr marL="549275" lvl="2">
              <a:buClr>
                <a:srgbClr val="9A9A9A"/>
              </a:buClr>
              <a:buSzPct val="115000"/>
            </a:pPr>
            <a:endParaRPr lang="en-US" b="1" dirty="0">
              <a:solidFill>
                <a:srgbClr val="2B2B2B"/>
              </a:solidFill>
              <a:latin typeface="Helvetica Neue"/>
              <a:cs typeface="Helvetica Neue"/>
            </a:endParaRPr>
          </a:p>
          <a:p>
            <a:pPr marL="549275" lvl="2">
              <a:buClr>
                <a:srgbClr val="9A9A9A"/>
              </a:buClr>
              <a:buSzPct val="115000"/>
            </a:pPr>
            <a:r>
              <a:rPr lang="en-US" b="1" dirty="0" smtClean="0">
                <a:solidFill>
                  <a:srgbClr val="2B2B2B"/>
                </a:solidFill>
                <a:latin typeface="Helvetica Neue"/>
                <a:cs typeface="Helvetica Neue"/>
              </a:rPr>
              <a:t>4.Learning </a:t>
            </a:r>
            <a:r>
              <a:rPr lang="en-US" dirty="0" smtClean="0">
                <a:solidFill>
                  <a:srgbClr val="2B2B2B"/>
                </a:solidFill>
                <a:latin typeface="Helvetica Neue Light"/>
                <a:ea typeface="ＭＳ Ｐゴシック" charset="0"/>
                <a:cs typeface="Helvetica Neue Light"/>
              </a:rPr>
              <a:t>Considering </a:t>
            </a:r>
            <a:r>
              <a:rPr lang="en-US" dirty="0">
                <a:solidFill>
                  <a:srgbClr val="2B2B2B"/>
                </a:solidFill>
                <a:latin typeface="Helvetica Neue Light"/>
                <a:ea typeface="ＭＳ Ｐゴシック" charset="0"/>
                <a:cs typeface="Helvetica Neue Light"/>
              </a:rPr>
              <a:t>how to use the </a:t>
            </a:r>
            <a:r>
              <a:rPr lang="en-US" dirty="0" smtClean="0">
                <a:solidFill>
                  <a:srgbClr val="2B2B2B"/>
                </a:solidFill>
                <a:latin typeface="Helvetica Neue Light"/>
                <a:ea typeface="ＭＳ Ｐゴシック" charset="0"/>
                <a:cs typeface="Helvetica Neue Light"/>
              </a:rPr>
              <a:t>new insights </a:t>
            </a:r>
            <a:r>
              <a:rPr lang="en-US" dirty="0">
                <a:solidFill>
                  <a:srgbClr val="2B2B2B"/>
                </a:solidFill>
                <a:latin typeface="Helvetica Neue Light"/>
                <a:ea typeface="ＭＳ Ｐゴシック" charset="0"/>
                <a:cs typeface="Helvetica Neue Light"/>
              </a:rPr>
              <a:t>to learn </a:t>
            </a:r>
            <a:r>
              <a:rPr lang="en-US" dirty="0" smtClean="0">
                <a:solidFill>
                  <a:srgbClr val="2B2B2B"/>
                </a:solidFill>
                <a:latin typeface="Helvetica Neue Light"/>
                <a:ea typeface="ＭＳ Ｐゴシック" charset="0"/>
                <a:cs typeface="Helvetica Neue Light"/>
              </a:rPr>
              <a:t>and improve programs, </a:t>
            </a:r>
          </a:p>
          <a:p>
            <a:pPr marL="549275" lvl="2">
              <a:buClr>
                <a:srgbClr val="9A9A9A"/>
              </a:buClr>
              <a:buSzPct val="115000"/>
            </a:pPr>
            <a:r>
              <a:rPr lang="en-US" dirty="0" smtClean="0">
                <a:solidFill>
                  <a:srgbClr val="2B2B2B"/>
                </a:solidFill>
                <a:latin typeface="Helvetica Neue Light"/>
                <a:ea typeface="ＭＳ Ｐゴシック" charset="0"/>
                <a:cs typeface="Helvetica Neue Light"/>
              </a:rPr>
              <a:t>and tell your story of change</a:t>
            </a:r>
            <a:endParaRPr lang="en-US" dirty="0">
              <a:solidFill>
                <a:srgbClr val="2B2B2B"/>
              </a:solidFill>
              <a:latin typeface="Helvetica Neue Light"/>
              <a:ea typeface="ＭＳ Ｐゴシック" charset="0"/>
              <a:cs typeface="Helvetica Neue Light"/>
            </a:endParaRPr>
          </a:p>
          <a:p>
            <a:pPr>
              <a:buClr>
                <a:srgbClr val="9A9A9A"/>
              </a:buClr>
              <a:buSzPct val="115000"/>
            </a:pPr>
            <a:endParaRPr lang="en-US" dirty="0"/>
          </a:p>
        </p:txBody>
      </p:sp>
      <p:graphicFrame>
        <p:nvGraphicFramePr>
          <p:cNvPr id="7" name="Diagram 6"/>
          <p:cNvGraphicFramePr/>
          <p:nvPr>
            <p:extLst>
              <p:ext uri="{D42A27DB-BD31-4B8C-83A1-F6EECF244321}">
                <p14:modId xmlns:p14="http://schemas.microsoft.com/office/powerpoint/2010/main" val="3959362722"/>
              </p:ext>
            </p:extLst>
          </p:nvPr>
        </p:nvGraphicFramePr>
        <p:xfrm>
          <a:off x="1134534" y="1230099"/>
          <a:ext cx="6891866" cy="4544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5120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450810"/>
            <a:ext cx="9144000" cy="2062103"/>
          </a:xfrm>
          <a:prstGeom prst="rect">
            <a:avLst/>
          </a:prstGeom>
          <a:noFill/>
        </p:spPr>
        <p:txBody>
          <a:bodyPr wrap="square" rtlCol="0">
            <a:spAutoFit/>
          </a:bodyPr>
          <a:lstStyle/>
          <a:p>
            <a:pPr algn="ctr">
              <a:spcAft>
                <a:spcPts val="2400"/>
              </a:spcAft>
            </a:pPr>
            <a:r>
              <a:rPr lang="en-US" sz="3600" dirty="0" smtClean="0">
                <a:solidFill>
                  <a:schemeClr val="accent1"/>
                </a:solidFill>
                <a:latin typeface="Helvetica Neue Light"/>
                <a:cs typeface="Helvetica Neue Light"/>
              </a:rPr>
              <a:t>Articulating Outcomes…</a:t>
            </a:r>
          </a:p>
          <a:p>
            <a:pPr algn="ctr"/>
            <a:r>
              <a:rPr lang="en-US" sz="3600" dirty="0" smtClean="0">
                <a:solidFill>
                  <a:srgbClr val="2B2B2B"/>
                </a:solidFill>
                <a:latin typeface="Helvetica Neue Light"/>
                <a:cs typeface="Helvetica Neue Light"/>
              </a:rPr>
              <a:t>What are you hoping to achieve</a:t>
            </a:r>
          </a:p>
          <a:p>
            <a:pPr algn="ctr"/>
            <a:r>
              <a:rPr lang="en-US" sz="3600" dirty="0" smtClean="0">
                <a:solidFill>
                  <a:srgbClr val="2B2B2B"/>
                </a:solidFill>
                <a:latin typeface="Helvetica Neue Light"/>
                <a:cs typeface="Helvetica Neue Light"/>
              </a:rPr>
              <a:t> through your program?</a:t>
            </a:r>
            <a:endParaRPr lang="en-US" sz="3600" dirty="0">
              <a:solidFill>
                <a:srgbClr val="68CDEE"/>
              </a:solidFill>
              <a:latin typeface="Helvetica Neue Light"/>
              <a:cs typeface="Helvetica Neue Light"/>
            </a:endParaRPr>
          </a:p>
        </p:txBody>
      </p:sp>
    </p:spTree>
    <p:extLst>
      <p:ext uri="{BB962C8B-B14F-4D97-AF65-F5344CB8AC3E}">
        <p14:creationId xmlns:p14="http://schemas.microsoft.com/office/powerpoint/2010/main" val="14819209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47140" y="614367"/>
            <a:ext cx="7772400" cy="884238"/>
          </a:xfrm>
        </p:spPr>
        <p:txBody>
          <a:bodyPr>
            <a:normAutofit/>
          </a:bodyPr>
          <a:lstStyle/>
          <a:p>
            <a:pPr eaLnBrk="1" hangingPunct="1"/>
            <a:r>
              <a:rPr lang="en-US" sz="3600" dirty="0" smtClean="0">
                <a:solidFill>
                  <a:srgbClr val="2B2B2B"/>
                </a:solidFill>
                <a:latin typeface="Helvetica Light"/>
                <a:ea typeface="ＭＳ Ｐゴシック" charset="0"/>
                <a:cs typeface="Helvetica Light"/>
              </a:rPr>
              <a:t>What’s an </a:t>
            </a:r>
            <a:r>
              <a:rPr lang="en-US" sz="3600" dirty="0">
                <a:solidFill>
                  <a:srgbClr val="2B2B2B"/>
                </a:solidFill>
                <a:latin typeface="Helvetica Light"/>
                <a:ea typeface="ＭＳ Ｐゴシック" charset="0"/>
                <a:cs typeface="Helvetica Light"/>
              </a:rPr>
              <a:t>o</a:t>
            </a:r>
            <a:r>
              <a:rPr lang="en-US" sz="3600" dirty="0" smtClean="0">
                <a:solidFill>
                  <a:srgbClr val="2B2B2B"/>
                </a:solidFill>
                <a:latin typeface="Helvetica Light"/>
                <a:ea typeface="ＭＳ Ｐゴシック" charset="0"/>
                <a:cs typeface="Helvetica Light"/>
              </a:rPr>
              <a:t>utcome?</a:t>
            </a:r>
            <a:endParaRPr lang="en-US" sz="3600" dirty="0">
              <a:solidFill>
                <a:schemeClr val="tx2"/>
              </a:solidFill>
              <a:latin typeface="Helvetica Light"/>
              <a:ea typeface="ＭＳ Ｐゴシック" charset="0"/>
              <a:cs typeface="Helvetica Light"/>
            </a:endParaRPr>
          </a:p>
        </p:txBody>
      </p:sp>
      <p:sp>
        <p:nvSpPr>
          <p:cNvPr id="10243" name="Rectangle 3"/>
          <p:cNvSpPr>
            <a:spLocks noGrp="1" noChangeArrowheads="1"/>
          </p:cNvSpPr>
          <p:nvPr>
            <p:ph sz="quarter" idx="1"/>
          </p:nvPr>
        </p:nvSpPr>
        <p:spPr>
          <a:xfrm>
            <a:off x="381006" y="1752600"/>
            <a:ext cx="7772400" cy="4572000"/>
          </a:xfrm>
        </p:spPr>
        <p:txBody>
          <a:bodyPr/>
          <a:lstStyle/>
          <a:p>
            <a:pPr algn="ctr" eaLnBrk="1" hangingPunct="1">
              <a:lnSpc>
                <a:spcPct val="90000"/>
              </a:lnSpc>
              <a:buFont typeface="Wingdings 2" charset="0"/>
              <a:buNone/>
            </a:pPr>
            <a:endParaRPr lang="en-US" dirty="0">
              <a:latin typeface="Arial" charset="0"/>
              <a:ea typeface="ＭＳ Ｐゴシック" charset="0"/>
              <a:cs typeface="ＭＳ Ｐゴシック" charset="0"/>
            </a:endParaRPr>
          </a:p>
          <a:p>
            <a:pPr marL="0" indent="0">
              <a:buNone/>
            </a:pPr>
            <a:r>
              <a:rPr lang="en-US" sz="2800" dirty="0">
                <a:solidFill>
                  <a:srgbClr val="322C00"/>
                </a:solidFill>
                <a:latin typeface="Helvetica Light"/>
                <a:cs typeface="Helvetica Light"/>
              </a:rPr>
              <a:t>T</a:t>
            </a:r>
            <a:r>
              <a:rPr lang="en-US" sz="2800" dirty="0" smtClean="0">
                <a:solidFill>
                  <a:srgbClr val="322C00"/>
                </a:solidFill>
                <a:latin typeface="Helvetica Light"/>
                <a:cs typeface="Helvetica Light"/>
              </a:rPr>
              <a:t>he </a:t>
            </a:r>
            <a:r>
              <a:rPr lang="en-US" sz="2800" dirty="0">
                <a:solidFill>
                  <a:srgbClr val="4F81BD"/>
                </a:solidFill>
                <a:latin typeface="Helvetica Light"/>
                <a:cs typeface="Helvetica Light"/>
              </a:rPr>
              <a:t>short</a:t>
            </a:r>
            <a:r>
              <a:rPr lang="en-US" sz="2800" dirty="0">
                <a:solidFill>
                  <a:srgbClr val="322C00"/>
                </a:solidFill>
                <a:latin typeface="Helvetica Light"/>
                <a:cs typeface="Helvetica Light"/>
              </a:rPr>
              <a:t> or </a:t>
            </a:r>
            <a:r>
              <a:rPr lang="en-US" sz="2800" dirty="0">
                <a:solidFill>
                  <a:schemeClr val="accent1"/>
                </a:solidFill>
                <a:latin typeface="Helvetica Light"/>
                <a:cs typeface="Helvetica Light"/>
              </a:rPr>
              <a:t>medium-term </a:t>
            </a:r>
            <a:r>
              <a:rPr lang="en-US" sz="2800" dirty="0">
                <a:solidFill>
                  <a:srgbClr val="322C00"/>
                </a:solidFill>
                <a:latin typeface="Helvetica Light"/>
                <a:cs typeface="Helvetica Light"/>
              </a:rPr>
              <a:t>changes that an initiative or program produces.  Achievement of outcomes contributes to long-term impact</a:t>
            </a:r>
            <a:r>
              <a:rPr lang="en-US" dirty="0">
                <a:solidFill>
                  <a:srgbClr val="322C00"/>
                </a:solidFill>
              </a:rPr>
              <a:t>.  </a:t>
            </a:r>
          </a:p>
          <a:p>
            <a:pPr eaLnBrk="1" hangingPunct="1">
              <a:lnSpc>
                <a:spcPct val="90000"/>
              </a:lnSpc>
              <a:buFontTx/>
              <a:buNone/>
            </a:pPr>
            <a:r>
              <a:rPr lang="en-US" dirty="0" smtClean="0">
                <a:latin typeface="Arial" charset="0"/>
                <a:ea typeface="ＭＳ Ｐゴシック" charset="0"/>
                <a:cs typeface="ＭＳ Ｐゴシック" charset="0"/>
              </a:rPr>
              <a:t>  </a:t>
            </a:r>
            <a:endParaRPr lang="en-US"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53708163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31805" y="511712"/>
            <a:ext cx="7772400" cy="884238"/>
          </a:xfrm>
        </p:spPr>
        <p:txBody>
          <a:bodyPr>
            <a:normAutofit/>
          </a:bodyPr>
          <a:lstStyle/>
          <a:p>
            <a:pPr eaLnBrk="1" hangingPunct="1"/>
            <a:r>
              <a:rPr lang="en-US" sz="3600" dirty="0" smtClean="0">
                <a:solidFill>
                  <a:srgbClr val="2B2B2B"/>
                </a:solidFill>
                <a:latin typeface="Helvetica Light"/>
                <a:ea typeface="ＭＳ Ｐゴシック" charset="0"/>
                <a:cs typeface="Helvetica Light"/>
              </a:rPr>
              <a:t>Where to Start </a:t>
            </a:r>
            <a:endParaRPr lang="en-US" sz="3600" dirty="0">
              <a:solidFill>
                <a:schemeClr val="tx2"/>
              </a:solidFill>
              <a:latin typeface="Helvetica Light"/>
              <a:ea typeface="ＭＳ Ｐゴシック" charset="0"/>
              <a:cs typeface="Helvetica Light"/>
            </a:endParaRPr>
          </a:p>
        </p:txBody>
      </p:sp>
      <p:sp>
        <p:nvSpPr>
          <p:cNvPr id="10243" name="Rectangle 3"/>
          <p:cNvSpPr>
            <a:spLocks noGrp="1" noChangeArrowheads="1"/>
          </p:cNvSpPr>
          <p:nvPr>
            <p:ph sz="quarter" idx="1"/>
          </p:nvPr>
        </p:nvSpPr>
        <p:spPr>
          <a:xfrm>
            <a:off x="516470" y="1430873"/>
            <a:ext cx="7772400" cy="4572000"/>
          </a:xfrm>
        </p:spPr>
        <p:txBody>
          <a:bodyPr/>
          <a:lstStyle/>
          <a:p>
            <a:pPr algn="ctr" eaLnBrk="1" hangingPunct="1">
              <a:lnSpc>
                <a:spcPct val="90000"/>
              </a:lnSpc>
              <a:buFont typeface="Wingdings 2" charset="0"/>
              <a:buNone/>
            </a:pPr>
            <a:endParaRPr lang="en-US" dirty="0">
              <a:latin typeface="Arial" charset="0"/>
              <a:ea typeface="ＭＳ Ｐゴシック" charset="0"/>
              <a:cs typeface="ＭＳ Ｐゴシック" charset="0"/>
            </a:endParaRPr>
          </a:p>
          <a:p>
            <a:pPr marL="0" indent="0">
              <a:buNone/>
            </a:pPr>
            <a:r>
              <a:rPr lang="en-US" sz="2800" dirty="0" smtClean="0">
                <a:solidFill>
                  <a:srgbClr val="322C00"/>
                </a:solidFill>
                <a:latin typeface="Helvetica Light"/>
                <a:cs typeface="Helvetica Light"/>
              </a:rPr>
              <a:t>Ground your thinking about outcomes in a larger evaluation framework, </a:t>
            </a:r>
          </a:p>
          <a:p>
            <a:pPr marL="0" indent="0">
              <a:buNone/>
            </a:pPr>
            <a:r>
              <a:rPr lang="en-US" sz="2800" dirty="0" smtClean="0">
                <a:solidFill>
                  <a:srgbClr val="322C00"/>
                </a:solidFill>
                <a:latin typeface="Helvetica Light"/>
                <a:cs typeface="Helvetica Light"/>
              </a:rPr>
              <a:t>or </a:t>
            </a:r>
            <a:r>
              <a:rPr lang="en-US" sz="2800" dirty="0" smtClean="0">
                <a:solidFill>
                  <a:srgbClr val="4F81BD"/>
                </a:solidFill>
                <a:latin typeface="Helvetica Light"/>
                <a:cs typeface="Helvetica Light"/>
              </a:rPr>
              <a:t>Theory of Change</a:t>
            </a:r>
            <a:r>
              <a:rPr lang="en-US" sz="2800" dirty="0" smtClean="0">
                <a:solidFill>
                  <a:srgbClr val="322C00"/>
                </a:solidFill>
                <a:latin typeface="Helvetica Light"/>
                <a:cs typeface="Helvetica Light"/>
              </a:rPr>
              <a:t>.  </a:t>
            </a:r>
          </a:p>
          <a:p>
            <a:pPr marL="0" indent="0">
              <a:buNone/>
            </a:pPr>
            <a:endParaRPr lang="en-US" sz="2800" dirty="0">
              <a:solidFill>
                <a:srgbClr val="322C00"/>
              </a:solidFill>
              <a:latin typeface="Helvetica Light"/>
              <a:cs typeface="Helvetica Light"/>
            </a:endParaRPr>
          </a:p>
          <a:p>
            <a:pPr marL="0" indent="0">
              <a:buNone/>
            </a:pPr>
            <a:r>
              <a:rPr lang="en-US" sz="2800" i="1" dirty="0" smtClean="0">
                <a:solidFill>
                  <a:srgbClr val="322C00"/>
                </a:solidFill>
                <a:latin typeface="Helvetica Light"/>
                <a:cs typeface="Helvetica Light"/>
              </a:rPr>
              <a:t>What is your Roadmap to Impact?</a:t>
            </a:r>
            <a:endParaRPr lang="en-US" sz="2800" i="1" dirty="0">
              <a:latin typeface="Helvetica Light"/>
              <a:ea typeface="ＭＳ Ｐゴシック" charset="0"/>
              <a:cs typeface="Helvetica Light"/>
            </a:endParaRPr>
          </a:p>
          <a:p>
            <a:pPr eaLnBrk="1" hangingPunct="1">
              <a:lnSpc>
                <a:spcPct val="90000"/>
              </a:lnSpc>
              <a:buFontTx/>
              <a:buNone/>
            </a:pPr>
            <a:r>
              <a:rPr lang="en-US" dirty="0" smtClean="0">
                <a:latin typeface="Arial" charset="0"/>
                <a:ea typeface="ＭＳ Ｐゴシック" charset="0"/>
                <a:cs typeface="ＭＳ Ｐゴシック" charset="0"/>
              </a:rPr>
              <a:t>  </a:t>
            </a:r>
            <a:endParaRPr lang="en-US"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264620110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575672"/>
            <a:ext cx="9143999" cy="646331"/>
          </a:xfrm>
          <a:prstGeom prst="rect">
            <a:avLst/>
          </a:prstGeom>
          <a:noFill/>
        </p:spPr>
        <p:txBody>
          <a:bodyPr wrap="square" rtlCol="0">
            <a:spAutoFit/>
          </a:bodyPr>
          <a:lstStyle/>
          <a:p>
            <a:pPr algn="ctr"/>
            <a:r>
              <a:rPr lang="en-US" sz="3600" dirty="0" smtClean="0">
                <a:solidFill>
                  <a:srgbClr val="2B2B2B"/>
                </a:solidFill>
                <a:latin typeface="Helvetica Neue Light"/>
                <a:cs typeface="Helvetica Neue Light"/>
              </a:rPr>
              <a:t>Creating Your Theory of Change</a:t>
            </a:r>
            <a:endParaRPr lang="en-US" sz="3600" dirty="0">
              <a:solidFill>
                <a:srgbClr val="2B2B2B"/>
              </a:solidFill>
              <a:latin typeface="Helvetica Neue Light"/>
              <a:cs typeface="Helvetica Neue Light"/>
            </a:endParaRPr>
          </a:p>
        </p:txBody>
      </p:sp>
      <p:sp>
        <p:nvSpPr>
          <p:cNvPr id="9" name="TextBox 8"/>
          <p:cNvSpPr txBox="1"/>
          <p:nvPr/>
        </p:nvSpPr>
        <p:spPr>
          <a:xfrm>
            <a:off x="558805" y="2090396"/>
            <a:ext cx="7687733" cy="2554545"/>
          </a:xfrm>
          <a:prstGeom prst="rect">
            <a:avLst/>
          </a:prstGeom>
          <a:noFill/>
        </p:spPr>
        <p:txBody>
          <a:bodyPr wrap="square" rtlCol="0">
            <a:spAutoFit/>
          </a:bodyPr>
          <a:lstStyle/>
          <a:p>
            <a:pPr marL="800100" lvl="1" indent="-342900">
              <a:buClr>
                <a:srgbClr val="68CDEE"/>
              </a:buClr>
              <a:buSzPct val="100000"/>
              <a:buFont typeface="Lucida Grande"/>
              <a:buChar char="‣"/>
            </a:pPr>
            <a:r>
              <a:rPr lang="en-US" sz="2000" dirty="0" smtClean="0">
                <a:solidFill>
                  <a:srgbClr val="434343"/>
                </a:solidFill>
                <a:latin typeface="Helvetica Neue"/>
                <a:ea typeface="ＭＳ Ｐゴシック" charset="0"/>
                <a:cs typeface="Helvetica Neue"/>
              </a:rPr>
              <a:t>Start with your</a:t>
            </a:r>
            <a:r>
              <a:rPr lang="en-US" sz="2000" dirty="0" smtClean="0">
                <a:solidFill>
                  <a:srgbClr val="5EBA6B"/>
                </a:solidFill>
                <a:latin typeface="Helvetica Neue"/>
                <a:ea typeface="ＭＳ Ｐゴシック" charset="0"/>
                <a:cs typeface="Helvetica Neue"/>
              </a:rPr>
              <a:t> </a:t>
            </a:r>
            <a:r>
              <a:rPr lang="en-US" sz="2000" b="1" dirty="0" smtClean="0">
                <a:solidFill>
                  <a:srgbClr val="5EBA6B"/>
                </a:solidFill>
                <a:latin typeface="Helvetica Neue"/>
                <a:ea typeface="ＭＳ Ｐゴシック" charset="0"/>
                <a:cs typeface="Helvetica Neue"/>
              </a:rPr>
              <a:t>Impact</a:t>
            </a:r>
            <a:r>
              <a:rPr lang="en-US" sz="2000" dirty="0" smtClean="0">
                <a:solidFill>
                  <a:srgbClr val="5EBA6B"/>
                </a:solidFill>
                <a:latin typeface="Helvetica Neue"/>
                <a:ea typeface="ＭＳ Ｐゴシック" charset="0"/>
                <a:cs typeface="Helvetica Neue"/>
              </a:rPr>
              <a:t> </a:t>
            </a:r>
          </a:p>
          <a:p>
            <a:pPr lvl="1">
              <a:buClr>
                <a:srgbClr val="68CDEE"/>
              </a:buClr>
              <a:buSzPct val="100000"/>
            </a:pPr>
            <a:r>
              <a:rPr lang="en-US" sz="2000" dirty="0" smtClean="0">
                <a:solidFill>
                  <a:srgbClr val="5EBA6B"/>
                </a:solidFill>
                <a:latin typeface="Helvetica Neue"/>
                <a:ea typeface="ＭＳ Ｐゴシック" charset="0"/>
                <a:cs typeface="Helvetica Neue"/>
              </a:rPr>
              <a:t>     </a:t>
            </a:r>
            <a:r>
              <a:rPr lang="en-US" sz="2000" dirty="0" smtClean="0">
                <a:solidFill>
                  <a:srgbClr val="434343"/>
                </a:solidFill>
                <a:latin typeface="Helvetica Neue"/>
                <a:ea typeface="ＭＳ Ｐゴシック" charset="0"/>
                <a:cs typeface="Helvetica Neue"/>
              </a:rPr>
              <a:t>(what you hope to see change as a result of your giving</a:t>
            </a:r>
          </a:p>
          <a:p>
            <a:pPr marL="800100" lvl="1" indent="-342900">
              <a:buClr>
                <a:srgbClr val="68CDEE"/>
              </a:buClr>
              <a:buSzPct val="100000"/>
              <a:buFont typeface="Lucida Grande"/>
              <a:buChar char="‣"/>
            </a:pPr>
            <a:endParaRPr lang="en-US" altLang="ja-JP" sz="2000" dirty="0">
              <a:solidFill>
                <a:srgbClr val="434343"/>
              </a:solidFill>
              <a:latin typeface="Helvetica Neue"/>
              <a:ea typeface="ＭＳ Ｐゴシック" charset="0"/>
              <a:cs typeface="Helvetica Neue"/>
            </a:endParaRPr>
          </a:p>
          <a:p>
            <a:pPr marL="800100" lvl="1" indent="-342900">
              <a:buClr>
                <a:srgbClr val="68CDEE"/>
              </a:buClr>
              <a:buSzPct val="100000"/>
              <a:buFont typeface="Lucida Grande"/>
              <a:buChar char="‣"/>
            </a:pPr>
            <a:r>
              <a:rPr lang="en-US" sz="2000" dirty="0" smtClean="0">
                <a:solidFill>
                  <a:srgbClr val="434343"/>
                </a:solidFill>
                <a:latin typeface="Helvetica Neue"/>
                <a:ea typeface="ＭＳ Ｐゴシック" charset="0"/>
                <a:cs typeface="Helvetica Neue"/>
              </a:rPr>
              <a:t>Ask…”What needs to happen before that can happen?”  </a:t>
            </a:r>
          </a:p>
          <a:p>
            <a:pPr lvl="1">
              <a:buClr>
                <a:srgbClr val="68CDEE"/>
              </a:buClr>
              <a:buSzPct val="100000"/>
            </a:pPr>
            <a:r>
              <a:rPr lang="en-US" sz="2000" b="1" dirty="0">
                <a:solidFill>
                  <a:srgbClr val="434343"/>
                </a:solidFill>
                <a:latin typeface="Helvetica Neue"/>
                <a:ea typeface="ＭＳ Ｐゴシック" charset="0"/>
                <a:cs typeface="Helvetica Neue"/>
              </a:rPr>
              <a:t> </a:t>
            </a:r>
            <a:r>
              <a:rPr lang="en-US" sz="2000" b="1" dirty="0" smtClean="0">
                <a:solidFill>
                  <a:srgbClr val="434343"/>
                </a:solidFill>
                <a:latin typeface="Helvetica Neue"/>
                <a:ea typeface="ＭＳ Ｐゴシック" charset="0"/>
                <a:cs typeface="Helvetica Neue"/>
              </a:rPr>
              <a:t>    </a:t>
            </a:r>
            <a:r>
              <a:rPr lang="en-US" sz="2000" b="1" dirty="0" smtClean="0">
                <a:solidFill>
                  <a:srgbClr val="5EBA6B"/>
                </a:solidFill>
                <a:latin typeface="Helvetica Neue"/>
                <a:ea typeface="ＭＳ Ｐゴシック" charset="0"/>
                <a:cs typeface="Helvetica Neue"/>
              </a:rPr>
              <a:t>(Your Outcomes)</a:t>
            </a:r>
          </a:p>
          <a:p>
            <a:pPr marL="800100" lvl="1" indent="-342900">
              <a:buClr>
                <a:srgbClr val="68CDEE"/>
              </a:buClr>
              <a:buSzPct val="100000"/>
              <a:buFont typeface="Lucida Grande"/>
              <a:buChar char="‣"/>
            </a:pPr>
            <a:endParaRPr lang="en-US" altLang="ja-JP" sz="2000" dirty="0">
              <a:solidFill>
                <a:srgbClr val="434343"/>
              </a:solidFill>
              <a:latin typeface="Helvetica Neue"/>
              <a:ea typeface="ＭＳ Ｐゴシック" charset="0"/>
              <a:cs typeface="Helvetica Neue"/>
            </a:endParaRPr>
          </a:p>
          <a:p>
            <a:pPr marL="800100" lvl="1" indent="-342900">
              <a:buClr>
                <a:srgbClr val="68CDEE"/>
              </a:buClr>
              <a:buSzPct val="100000"/>
              <a:buFont typeface="Lucida Grande"/>
              <a:buChar char="‣"/>
            </a:pPr>
            <a:r>
              <a:rPr lang="en-US" sz="2000" dirty="0" smtClean="0">
                <a:solidFill>
                  <a:srgbClr val="434343"/>
                </a:solidFill>
                <a:latin typeface="Helvetica Neue"/>
                <a:ea typeface="ＭＳ Ｐゴシック" charset="0"/>
                <a:cs typeface="Helvetica Neue"/>
              </a:rPr>
              <a:t>Then ask…”What needs to happen before those outcomes can be realized?</a:t>
            </a:r>
            <a:r>
              <a:rPr lang="en-US" sz="2000" dirty="0" smtClean="0">
                <a:solidFill>
                  <a:srgbClr val="2B2B2B"/>
                </a:solidFill>
                <a:latin typeface="Helvetica Neue"/>
                <a:ea typeface="ＭＳ Ｐゴシック" charset="0"/>
                <a:cs typeface="Helvetica Neue"/>
              </a:rPr>
              <a:t>”</a:t>
            </a:r>
            <a:r>
              <a:rPr lang="en-US" sz="2000" dirty="0" smtClean="0">
                <a:solidFill>
                  <a:srgbClr val="FFB86F"/>
                </a:solidFill>
                <a:latin typeface="Helvetica Neue"/>
                <a:ea typeface="ＭＳ Ｐゴシック" charset="0"/>
                <a:cs typeface="Helvetica Neue"/>
              </a:rPr>
              <a:t>   </a:t>
            </a:r>
            <a:r>
              <a:rPr lang="en-US" sz="2000" b="1" dirty="0" smtClean="0">
                <a:solidFill>
                  <a:srgbClr val="E4A253"/>
                </a:solidFill>
                <a:latin typeface="Helvetica Neue"/>
                <a:ea typeface="ＭＳ Ｐゴシック" charset="0"/>
                <a:cs typeface="Helvetica Neue"/>
              </a:rPr>
              <a:t>(Your Strategies and Activities)</a:t>
            </a:r>
            <a:endParaRPr lang="en-US" sz="2000" b="1" dirty="0">
              <a:solidFill>
                <a:srgbClr val="E4A253"/>
              </a:solidFill>
              <a:latin typeface="Helvetica Neue"/>
              <a:ea typeface="ＭＳ Ｐゴシック" charset="0"/>
              <a:cs typeface="Helvetica Neue"/>
            </a:endParaRPr>
          </a:p>
        </p:txBody>
      </p:sp>
      <p:sp>
        <p:nvSpPr>
          <p:cNvPr id="10" name="TextBox 9"/>
          <p:cNvSpPr txBox="1"/>
          <p:nvPr/>
        </p:nvSpPr>
        <p:spPr>
          <a:xfrm>
            <a:off x="0" y="1481081"/>
            <a:ext cx="9144000" cy="430887"/>
          </a:xfrm>
          <a:prstGeom prst="rect">
            <a:avLst/>
          </a:prstGeom>
          <a:noFill/>
        </p:spPr>
        <p:txBody>
          <a:bodyPr wrap="square" rtlCol="0">
            <a:spAutoFit/>
          </a:bodyPr>
          <a:lstStyle/>
          <a:p>
            <a:pPr algn="ctr"/>
            <a:r>
              <a:rPr lang="en-US" sz="2200" b="1" dirty="0" smtClean="0">
                <a:solidFill>
                  <a:srgbClr val="8E8E8E"/>
                </a:solidFill>
                <a:latin typeface="Helvetica Neue Light"/>
                <a:cs typeface="Helvetica Neue Light"/>
              </a:rPr>
              <a:t>Back-It-In</a:t>
            </a:r>
            <a:endParaRPr lang="en-US" sz="2200" dirty="0">
              <a:solidFill>
                <a:srgbClr val="8E8E8E"/>
              </a:solidFill>
              <a:latin typeface="Helvetica Neue Light"/>
              <a:cs typeface="Helvetica Neue Light"/>
            </a:endParaRPr>
          </a:p>
        </p:txBody>
      </p:sp>
      <p:cxnSp>
        <p:nvCxnSpPr>
          <p:cNvPr id="14" name="Straight Connector 13"/>
          <p:cNvCxnSpPr/>
          <p:nvPr/>
        </p:nvCxnSpPr>
        <p:spPr>
          <a:xfrm>
            <a:off x="1100672" y="3864485"/>
            <a:ext cx="7145866" cy="0"/>
          </a:xfrm>
          <a:prstGeom prst="line">
            <a:avLst/>
          </a:prstGeom>
          <a:ln w="3175" cmpd="sng">
            <a:solidFill>
              <a:srgbClr val="9A9A9A"/>
            </a:solidFill>
            <a:prstDash val="dot"/>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100672" y="2933152"/>
            <a:ext cx="7145866" cy="0"/>
          </a:xfrm>
          <a:prstGeom prst="line">
            <a:avLst/>
          </a:prstGeom>
          <a:ln w="3175" cmpd="sng">
            <a:solidFill>
              <a:srgbClr val="9A9A9A"/>
            </a:solidFill>
            <a:prstDash val="dot"/>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1049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948267" y="510793"/>
            <a:ext cx="7264400" cy="707886"/>
          </a:xfrm>
          <a:prstGeom prst="rect">
            <a:avLst/>
          </a:prstGeom>
          <a:noFill/>
        </p:spPr>
        <p:txBody>
          <a:bodyPr wrap="square" rtlCol="0">
            <a:spAutoFit/>
          </a:bodyPr>
          <a:lstStyle/>
          <a:p>
            <a:pPr algn="ctr"/>
            <a:r>
              <a:rPr lang="en-US" sz="4000" b="1" dirty="0" smtClean="0">
                <a:solidFill>
                  <a:srgbClr val="2B2B2B"/>
                </a:solidFill>
                <a:latin typeface="Helvetica Neue Light"/>
                <a:cs typeface="Helvetica Neue Light"/>
              </a:rPr>
              <a:t>Theory of Change Process</a:t>
            </a:r>
            <a:endParaRPr lang="en-US" sz="4000" b="1" dirty="0">
              <a:solidFill>
                <a:srgbClr val="2B2B2B"/>
              </a:solidFill>
              <a:latin typeface="Helvetica Neue Light"/>
              <a:cs typeface="Helvetica Neue Light"/>
            </a:endParaRPr>
          </a:p>
        </p:txBody>
      </p:sp>
      <p:sp>
        <p:nvSpPr>
          <p:cNvPr id="23" name="Down Arrow 4"/>
          <p:cNvSpPr/>
          <p:nvPr/>
        </p:nvSpPr>
        <p:spPr>
          <a:xfrm>
            <a:off x="7641167" y="3132669"/>
            <a:ext cx="1735665" cy="3606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kern="1200" cap="none" normalizeH="0" baseline="0" dirty="0" smtClean="0">
                <a:ln/>
                <a:solidFill>
                  <a:schemeClr val="tx1"/>
                </a:solidFill>
                <a:effectLst/>
                <a:latin typeface="Helvetica Neue"/>
                <a:cs typeface="Helvetica Neue"/>
              </a:rPr>
              <a:t>If we…</a:t>
            </a:r>
          </a:p>
        </p:txBody>
      </p:sp>
      <p:grpSp>
        <p:nvGrpSpPr>
          <p:cNvPr id="7" name="Group 6"/>
          <p:cNvGrpSpPr/>
          <p:nvPr/>
        </p:nvGrpSpPr>
        <p:grpSpPr>
          <a:xfrm>
            <a:off x="478083" y="1986215"/>
            <a:ext cx="8831016" cy="3683996"/>
            <a:chOff x="495016" y="2037014"/>
            <a:chExt cx="8831016" cy="3683996"/>
          </a:xfrm>
        </p:grpSpPr>
        <p:sp>
          <p:nvSpPr>
            <p:cNvPr id="51" name="TextBox 50"/>
            <p:cNvSpPr txBox="1"/>
            <p:nvPr/>
          </p:nvSpPr>
          <p:spPr>
            <a:xfrm>
              <a:off x="495016" y="3835111"/>
              <a:ext cx="1579317" cy="646331"/>
            </a:xfrm>
            <a:prstGeom prst="rect">
              <a:avLst/>
            </a:prstGeom>
            <a:noFill/>
          </p:spPr>
          <p:txBody>
            <a:bodyPr wrap="square" rtlCol="0">
              <a:spAutoFit/>
            </a:bodyPr>
            <a:lstStyle/>
            <a:p>
              <a:r>
                <a:rPr lang="en-US" b="1" dirty="0" smtClean="0">
                  <a:solidFill>
                    <a:srgbClr val="434343"/>
                  </a:solidFill>
                  <a:latin typeface="Helvetica Neue"/>
                  <a:cs typeface="Helvetica Neue"/>
                </a:rPr>
                <a:t>Strategies </a:t>
              </a:r>
            </a:p>
            <a:p>
              <a:r>
                <a:rPr lang="en-US" b="1" dirty="0" smtClean="0">
                  <a:solidFill>
                    <a:srgbClr val="434343"/>
                  </a:solidFill>
                  <a:latin typeface="Helvetica Neue"/>
                  <a:cs typeface="Helvetica Neue"/>
                </a:rPr>
                <a:t>&amp; Activities</a:t>
              </a:r>
              <a:endParaRPr lang="en-US" b="1" dirty="0">
                <a:solidFill>
                  <a:srgbClr val="434343"/>
                </a:solidFill>
                <a:latin typeface="Helvetica Neue"/>
                <a:cs typeface="Helvetica Neue"/>
              </a:endParaRPr>
            </a:p>
          </p:txBody>
        </p:sp>
        <p:sp>
          <p:nvSpPr>
            <p:cNvPr id="52" name="TextBox 51"/>
            <p:cNvSpPr txBox="1"/>
            <p:nvPr/>
          </p:nvSpPr>
          <p:spPr>
            <a:xfrm>
              <a:off x="2642722" y="3839342"/>
              <a:ext cx="1616043" cy="1200329"/>
            </a:xfrm>
            <a:prstGeom prst="rect">
              <a:avLst/>
            </a:prstGeom>
            <a:noFill/>
          </p:spPr>
          <p:txBody>
            <a:bodyPr wrap="square" rtlCol="0">
              <a:spAutoFit/>
            </a:bodyPr>
            <a:lstStyle/>
            <a:p>
              <a:r>
                <a:rPr lang="en-US" b="1" dirty="0" smtClean="0">
                  <a:solidFill>
                    <a:srgbClr val="434343"/>
                  </a:solidFill>
                  <a:latin typeface="Helvetica Neue"/>
                  <a:cs typeface="Helvetica Neue"/>
                </a:rPr>
                <a:t>Immediate </a:t>
              </a:r>
            </a:p>
            <a:p>
              <a:r>
                <a:rPr lang="en-US" b="1" dirty="0" smtClean="0">
                  <a:solidFill>
                    <a:srgbClr val="434343"/>
                  </a:solidFill>
                  <a:latin typeface="Helvetica Neue"/>
                  <a:cs typeface="Helvetica Neue"/>
                </a:rPr>
                <a:t>Outcomes</a:t>
              </a:r>
            </a:p>
            <a:p>
              <a:endParaRPr lang="en-US" b="1" dirty="0" smtClean="0">
                <a:solidFill>
                  <a:srgbClr val="434343"/>
                </a:solidFill>
                <a:latin typeface="Helvetica Neue"/>
                <a:cs typeface="Helvetica Neue"/>
              </a:endParaRPr>
            </a:p>
            <a:p>
              <a:r>
                <a:rPr lang="en-US" b="1" i="1" dirty="0" smtClean="0">
                  <a:solidFill>
                    <a:srgbClr val="434343"/>
                  </a:solidFill>
                  <a:latin typeface="Helvetica Neue"/>
                  <a:cs typeface="Helvetica Neue"/>
                </a:rPr>
                <a:t>Engagement</a:t>
              </a:r>
              <a:endParaRPr lang="en-US" b="1" i="1" dirty="0">
                <a:solidFill>
                  <a:srgbClr val="434343"/>
                </a:solidFill>
                <a:latin typeface="Helvetica Neue"/>
                <a:cs typeface="Helvetica Neue"/>
              </a:endParaRPr>
            </a:p>
          </p:txBody>
        </p:sp>
        <p:sp>
          <p:nvSpPr>
            <p:cNvPr id="53" name="TextBox 52"/>
            <p:cNvSpPr txBox="1"/>
            <p:nvPr/>
          </p:nvSpPr>
          <p:spPr>
            <a:xfrm>
              <a:off x="4804511" y="3843573"/>
              <a:ext cx="2005279" cy="1877437"/>
            </a:xfrm>
            <a:prstGeom prst="rect">
              <a:avLst/>
            </a:prstGeom>
            <a:noFill/>
          </p:spPr>
          <p:txBody>
            <a:bodyPr wrap="square" rtlCol="0">
              <a:spAutoFit/>
            </a:bodyPr>
            <a:lstStyle/>
            <a:p>
              <a:r>
                <a:rPr lang="en-US" b="1" dirty="0" smtClean="0">
                  <a:solidFill>
                    <a:srgbClr val="434343"/>
                  </a:solidFill>
                  <a:latin typeface="Helvetica Neue"/>
                  <a:cs typeface="Helvetica Neue"/>
                </a:rPr>
                <a:t>Intermediate </a:t>
              </a:r>
            </a:p>
            <a:p>
              <a:r>
                <a:rPr lang="en-US" b="1" dirty="0" smtClean="0">
                  <a:solidFill>
                    <a:srgbClr val="434343"/>
                  </a:solidFill>
                  <a:latin typeface="Helvetica Neue"/>
                  <a:cs typeface="Helvetica Neue"/>
                </a:rPr>
                <a:t>Outcomes</a:t>
              </a:r>
            </a:p>
            <a:p>
              <a:endParaRPr lang="en-US" sz="1600" b="1" i="1" dirty="0" smtClean="0">
                <a:solidFill>
                  <a:srgbClr val="434343"/>
                </a:solidFill>
                <a:latin typeface="Helvetica Neue"/>
                <a:cs typeface="Helvetica Neue"/>
              </a:endParaRPr>
            </a:p>
            <a:p>
              <a:r>
                <a:rPr lang="en-US" sz="1600" b="1" i="1" dirty="0" smtClean="0">
                  <a:solidFill>
                    <a:srgbClr val="434343"/>
                  </a:solidFill>
                  <a:latin typeface="Helvetica Neue"/>
                  <a:cs typeface="Helvetica Neue"/>
                </a:rPr>
                <a:t>Behavior </a:t>
              </a:r>
            </a:p>
            <a:p>
              <a:r>
                <a:rPr lang="en-US" sz="1600" b="1" i="1" dirty="0" smtClean="0">
                  <a:solidFill>
                    <a:srgbClr val="434343"/>
                  </a:solidFill>
                  <a:latin typeface="Helvetica Neue"/>
                  <a:cs typeface="Helvetica Neue"/>
                </a:rPr>
                <a:t>Attitude</a:t>
              </a:r>
            </a:p>
            <a:p>
              <a:r>
                <a:rPr lang="en-US" sz="1600" b="1" i="1" dirty="0" smtClean="0">
                  <a:solidFill>
                    <a:srgbClr val="434343"/>
                  </a:solidFill>
                  <a:latin typeface="Helvetica Neue"/>
                  <a:cs typeface="Helvetica Neue"/>
                </a:rPr>
                <a:t>Skills</a:t>
              </a:r>
            </a:p>
            <a:p>
              <a:r>
                <a:rPr lang="en-US" sz="1600" b="1" i="1" dirty="0" smtClean="0">
                  <a:solidFill>
                    <a:srgbClr val="434343"/>
                  </a:solidFill>
                  <a:latin typeface="Helvetica Neue"/>
                  <a:cs typeface="Helvetica Neue"/>
                </a:rPr>
                <a:t>Knowledge</a:t>
              </a:r>
              <a:endParaRPr lang="en-US" sz="1600" i="1" dirty="0">
                <a:solidFill>
                  <a:srgbClr val="434343"/>
                </a:solidFill>
                <a:latin typeface="Helvetica Neue"/>
                <a:cs typeface="Helvetica Neue"/>
              </a:endParaRPr>
            </a:p>
          </p:txBody>
        </p:sp>
        <p:sp>
          <p:nvSpPr>
            <p:cNvPr id="54" name="TextBox 53"/>
            <p:cNvSpPr txBox="1"/>
            <p:nvPr/>
          </p:nvSpPr>
          <p:spPr>
            <a:xfrm>
              <a:off x="6895809" y="3847804"/>
              <a:ext cx="2430223" cy="1477328"/>
            </a:xfrm>
            <a:prstGeom prst="rect">
              <a:avLst/>
            </a:prstGeom>
            <a:noFill/>
          </p:spPr>
          <p:txBody>
            <a:bodyPr wrap="square" rtlCol="0">
              <a:spAutoFit/>
            </a:bodyPr>
            <a:lstStyle/>
            <a:p>
              <a:r>
                <a:rPr lang="en-US" b="1" dirty="0" smtClean="0">
                  <a:solidFill>
                    <a:srgbClr val="434343"/>
                  </a:solidFill>
                  <a:latin typeface="Helvetica Neue"/>
                  <a:cs typeface="Helvetica Neue"/>
                </a:rPr>
                <a:t>Intended </a:t>
              </a:r>
            </a:p>
            <a:p>
              <a:r>
                <a:rPr lang="en-US" b="1" dirty="0" smtClean="0">
                  <a:solidFill>
                    <a:srgbClr val="434343"/>
                  </a:solidFill>
                  <a:latin typeface="Helvetica Neue"/>
                  <a:cs typeface="Helvetica Neue"/>
                </a:rPr>
                <a:t>Impact</a:t>
              </a:r>
            </a:p>
            <a:p>
              <a:endParaRPr lang="en-US" b="1" dirty="0" smtClean="0">
                <a:solidFill>
                  <a:srgbClr val="434343"/>
                </a:solidFill>
                <a:latin typeface="Helvetica Neue"/>
                <a:cs typeface="Helvetica Neue"/>
              </a:endParaRPr>
            </a:p>
            <a:p>
              <a:r>
                <a:rPr lang="en-US" b="1" dirty="0" smtClean="0">
                  <a:solidFill>
                    <a:srgbClr val="68CDEE"/>
                  </a:solidFill>
                  <a:latin typeface="Helvetica Neue"/>
                  <a:cs typeface="Helvetica Neue"/>
                </a:rPr>
                <a:t>Vision </a:t>
              </a:r>
            </a:p>
            <a:p>
              <a:r>
                <a:rPr lang="en-US" b="1" dirty="0" smtClean="0">
                  <a:solidFill>
                    <a:srgbClr val="68CDEE"/>
                  </a:solidFill>
                  <a:latin typeface="Helvetica Neue"/>
                  <a:cs typeface="Helvetica Neue"/>
                </a:rPr>
                <a:t>of Success</a:t>
              </a:r>
              <a:endParaRPr lang="en-US" b="1" dirty="0">
                <a:solidFill>
                  <a:srgbClr val="68CDEE"/>
                </a:solidFill>
                <a:latin typeface="Helvetica Neue"/>
                <a:cs typeface="Helvetica Neue"/>
              </a:endParaRPr>
            </a:p>
          </p:txBody>
        </p:sp>
        <p:sp>
          <p:nvSpPr>
            <p:cNvPr id="55" name="TextBox 54"/>
            <p:cNvSpPr txBox="1"/>
            <p:nvPr/>
          </p:nvSpPr>
          <p:spPr>
            <a:xfrm>
              <a:off x="495016" y="4758845"/>
              <a:ext cx="1926168" cy="646331"/>
            </a:xfrm>
            <a:prstGeom prst="rect">
              <a:avLst/>
            </a:prstGeom>
            <a:noFill/>
          </p:spPr>
          <p:txBody>
            <a:bodyPr wrap="square" rtlCol="0">
              <a:spAutoFit/>
            </a:bodyPr>
            <a:lstStyle/>
            <a:p>
              <a:r>
                <a:rPr lang="en-US" b="1" dirty="0" smtClean="0">
                  <a:solidFill>
                    <a:srgbClr val="E4A253"/>
                  </a:solidFill>
                  <a:latin typeface="Helvetica Neue"/>
                  <a:cs typeface="Helvetica Neue"/>
                </a:rPr>
                <a:t>Planning:</a:t>
              </a:r>
            </a:p>
            <a:p>
              <a:r>
                <a:rPr lang="en-US" b="1" dirty="0" smtClean="0">
                  <a:solidFill>
                    <a:srgbClr val="E4A253"/>
                  </a:solidFill>
                  <a:latin typeface="Helvetica Neue"/>
                  <a:cs typeface="Helvetica Neue"/>
                </a:rPr>
                <a:t>Focus is Here</a:t>
              </a:r>
              <a:endParaRPr lang="en-US" b="1" dirty="0">
                <a:solidFill>
                  <a:srgbClr val="E4A253"/>
                </a:solidFill>
                <a:latin typeface="Helvetica Neue"/>
                <a:cs typeface="Helvetica Neue"/>
              </a:endParaRPr>
            </a:p>
          </p:txBody>
        </p:sp>
        <p:grpSp>
          <p:nvGrpSpPr>
            <p:cNvPr id="6" name="Group 5"/>
            <p:cNvGrpSpPr/>
            <p:nvPr/>
          </p:nvGrpSpPr>
          <p:grpSpPr>
            <a:xfrm>
              <a:off x="495016" y="2037014"/>
              <a:ext cx="8209804" cy="3381656"/>
              <a:chOff x="495016" y="2121679"/>
              <a:chExt cx="8209804" cy="3381656"/>
            </a:xfrm>
          </p:grpSpPr>
          <p:grpSp>
            <p:nvGrpSpPr>
              <p:cNvPr id="37" name="Group 36"/>
              <p:cNvGrpSpPr/>
              <p:nvPr/>
            </p:nvGrpSpPr>
            <p:grpSpPr>
              <a:xfrm>
                <a:off x="495016" y="2121679"/>
                <a:ext cx="8209804" cy="1713723"/>
                <a:chOff x="460028" y="2392613"/>
                <a:chExt cx="8209804" cy="2010834"/>
              </a:xfrm>
            </p:grpSpPr>
            <p:grpSp>
              <p:nvGrpSpPr>
                <p:cNvPr id="30" name="Group 29"/>
                <p:cNvGrpSpPr/>
                <p:nvPr/>
              </p:nvGrpSpPr>
              <p:grpSpPr>
                <a:xfrm>
                  <a:off x="2607734" y="2413780"/>
                  <a:ext cx="1735665" cy="1989667"/>
                  <a:chOff x="3196167" y="2498448"/>
                  <a:chExt cx="1735665" cy="1989667"/>
                </a:xfrm>
              </p:grpSpPr>
              <p:sp>
                <p:nvSpPr>
                  <p:cNvPr id="19" name="Rectangle 18"/>
                  <p:cNvSpPr/>
                  <p:nvPr/>
                </p:nvSpPr>
                <p:spPr>
                  <a:xfrm>
                    <a:off x="3196167" y="2498448"/>
                    <a:ext cx="1735665" cy="1989667"/>
                  </a:xfrm>
                  <a:prstGeom prst="rect">
                    <a:avLst/>
                  </a:prstGeom>
                  <a:solidFill>
                    <a:srgbClr val="8BDE8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Down Arrow 4"/>
                  <p:cNvSpPr/>
                  <p:nvPr/>
                </p:nvSpPr>
                <p:spPr>
                  <a:xfrm>
                    <a:off x="3196167" y="3234267"/>
                    <a:ext cx="1735665" cy="469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Then…</a:t>
                    </a:r>
                  </a:p>
                </p:txBody>
              </p:sp>
            </p:grpSp>
            <p:grpSp>
              <p:nvGrpSpPr>
                <p:cNvPr id="31" name="Group 30"/>
                <p:cNvGrpSpPr/>
                <p:nvPr/>
              </p:nvGrpSpPr>
              <p:grpSpPr>
                <a:xfrm>
                  <a:off x="4769523" y="2392613"/>
                  <a:ext cx="1735665" cy="1989667"/>
                  <a:chOff x="5465234" y="2498448"/>
                  <a:chExt cx="1735665" cy="1989667"/>
                </a:xfrm>
              </p:grpSpPr>
              <p:sp>
                <p:nvSpPr>
                  <p:cNvPr id="24" name="Rectangle 23"/>
                  <p:cNvSpPr/>
                  <p:nvPr/>
                </p:nvSpPr>
                <p:spPr>
                  <a:xfrm>
                    <a:off x="5465234" y="2498448"/>
                    <a:ext cx="1735665" cy="1989667"/>
                  </a:xfrm>
                  <a:prstGeom prst="rect">
                    <a:avLst/>
                  </a:prstGeom>
                  <a:solidFill>
                    <a:srgbClr val="8BDE8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Down Arrow 4"/>
                  <p:cNvSpPr/>
                  <p:nvPr/>
                </p:nvSpPr>
                <p:spPr>
                  <a:xfrm>
                    <a:off x="5465234" y="2942168"/>
                    <a:ext cx="1735665" cy="1058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Which will lead</a:t>
                    </a:r>
                    <a:r>
                      <a:rPr kumimoji="0" lang="en-US" sz="1700" b="1" i="0" u="none" strike="noStrike" kern="1200" cap="none" normalizeH="0" dirty="0" smtClean="0">
                        <a:ln/>
                        <a:solidFill>
                          <a:srgbClr val="2B2B2B"/>
                        </a:solidFill>
                        <a:effectLst/>
                        <a:latin typeface="Helvetica Neue"/>
                        <a:cs typeface="Helvetica Neue"/>
                      </a:rPr>
                      <a:t> to…</a:t>
                    </a:r>
                    <a:endParaRPr kumimoji="0" lang="en-US" sz="1700" b="1" i="0" u="none" strike="noStrike" kern="1200" cap="none" normalizeH="0" baseline="0" dirty="0" smtClean="0">
                      <a:ln/>
                      <a:solidFill>
                        <a:srgbClr val="2B2B2B"/>
                      </a:solidFill>
                      <a:effectLst/>
                      <a:latin typeface="Helvetica Neue"/>
                      <a:cs typeface="Helvetica Neue"/>
                    </a:endParaRPr>
                  </a:p>
                </p:txBody>
              </p:sp>
            </p:grpSp>
            <p:grpSp>
              <p:nvGrpSpPr>
                <p:cNvPr id="29" name="Group 28"/>
                <p:cNvGrpSpPr/>
                <p:nvPr/>
              </p:nvGrpSpPr>
              <p:grpSpPr>
                <a:xfrm>
                  <a:off x="460028" y="2413780"/>
                  <a:ext cx="1735665" cy="1989667"/>
                  <a:chOff x="787401" y="2498448"/>
                  <a:chExt cx="1735665" cy="1989667"/>
                </a:xfrm>
              </p:grpSpPr>
              <p:sp>
                <p:nvSpPr>
                  <p:cNvPr id="21" name="Rectangle 20"/>
                  <p:cNvSpPr/>
                  <p:nvPr/>
                </p:nvSpPr>
                <p:spPr>
                  <a:xfrm>
                    <a:off x="787401" y="2498448"/>
                    <a:ext cx="1735665" cy="1989667"/>
                  </a:xfrm>
                  <a:prstGeom prst="rect">
                    <a:avLst/>
                  </a:prstGeom>
                  <a:solidFill>
                    <a:srgbClr val="FFB8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defTabSz="914400" fontAlgn="base">
                      <a:spcBef>
                        <a:spcPct val="0"/>
                      </a:spcBef>
                      <a:spcAft>
                        <a:spcPct val="0"/>
                      </a:spcAft>
                    </a:pPr>
                    <a:endParaRPr lang="en-US" sz="2400" b="1" dirty="0">
                      <a:ln/>
                      <a:solidFill>
                        <a:schemeClr val="tx1"/>
                      </a:solidFill>
                      <a:latin typeface="Helvetica Neue"/>
                      <a:cs typeface="Helvetica Neue"/>
                    </a:endParaRPr>
                  </a:p>
                </p:txBody>
              </p:sp>
              <p:sp>
                <p:nvSpPr>
                  <p:cNvPr id="27" name="Down Arrow 4"/>
                  <p:cNvSpPr/>
                  <p:nvPr/>
                </p:nvSpPr>
                <p:spPr>
                  <a:xfrm>
                    <a:off x="787401" y="3283462"/>
                    <a:ext cx="1735665" cy="3606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If we…</a:t>
                    </a:r>
                  </a:p>
                </p:txBody>
              </p:sp>
            </p:grpSp>
            <p:grpSp>
              <p:nvGrpSpPr>
                <p:cNvPr id="32" name="Group 31"/>
                <p:cNvGrpSpPr/>
                <p:nvPr/>
              </p:nvGrpSpPr>
              <p:grpSpPr>
                <a:xfrm>
                  <a:off x="6917233" y="2392613"/>
                  <a:ext cx="1752599" cy="1989667"/>
                  <a:chOff x="7641166" y="2498448"/>
                  <a:chExt cx="1752599" cy="1989667"/>
                </a:xfrm>
              </p:grpSpPr>
              <p:sp>
                <p:nvSpPr>
                  <p:cNvPr id="25" name="Rectangle 24"/>
                  <p:cNvSpPr/>
                  <p:nvPr/>
                </p:nvSpPr>
                <p:spPr>
                  <a:xfrm>
                    <a:off x="7658100" y="2498448"/>
                    <a:ext cx="1735665" cy="1989667"/>
                  </a:xfrm>
                  <a:prstGeom prst="rect">
                    <a:avLst/>
                  </a:prstGeom>
                  <a:solidFill>
                    <a:srgbClr val="68CD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Down Arrow 4"/>
                  <p:cNvSpPr/>
                  <p:nvPr/>
                </p:nvSpPr>
                <p:spPr>
                  <a:xfrm>
                    <a:off x="7641166" y="2967566"/>
                    <a:ext cx="1744165" cy="1058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Community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or</a:t>
                    </a:r>
                    <a:r>
                      <a:rPr kumimoji="0" lang="en-US" sz="1700" b="1" i="0" u="none" strike="noStrike" kern="1200" cap="none" normalizeH="0" dirty="0" smtClean="0">
                        <a:ln/>
                        <a:solidFill>
                          <a:srgbClr val="2B2B2B"/>
                        </a:solidFill>
                        <a:effectLst/>
                        <a:latin typeface="Helvetica Neue"/>
                        <a:cs typeface="Helvetica Neue"/>
                      </a:rPr>
                      <a:t> social change</a:t>
                    </a:r>
                    <a:endParaRPr kumimoji="0" lang="en-US" sz="1700" b="1" i="0" u="none" strike="noStrike" kern="1200" cap="none" normalizeH="0" baseline="0" dirty="0" smtClean="0">
                      <a:ln/>
                      <a:solidFill>
                        <a:srgbClr val="2B2B2B"/>
                      </a:solidFill>
                      <a:effectLst/>
                      <a:latin typeface="Helvetica Neue"/>
                      <a:cs typeface="Helvetica Neue"/>
                    </a:endParaRPr>
                  </a:p>
                </p:txBody>
              </p:sp>
            </p:grpSp>
            <p:sp>
              <p:nvSpPr>
                <p:cNvPr id="35" name="Right Triangle 34"/>
                <p:cNvSpPr/>
                <p:nvPr/>
              </p:nvSpPr>
              <p:spPr>
                <a:xfrm rot="13500000">
                  <a:off x="4402516" y="3316853"/>
                  <a:ext cx="203857"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grpSp>
          <p:cxnSp>
            <p:nvCxnSpPr>
              <p:cNvPr id="40" name="Straight Connector 39"/>
              <p:cNvCxnSpPr/>
              <p:nvPr/>
            </p:nvCxnSpPr>
            <p:spPr>
              <a:xfrm>
                <a:off x="2421184" y="3401795"/>
                <a:ext cx="0" cy="2101540"/>
              </a:xfrm>
              <a:prstGeom prst="line">
                <a:avLst/>
              </a:prstGeom>
              <a:ln>
                <a:solidFill>
                  <a:srgbClr val="999999"/>
                </a:solidFill>
                <a:prstDash val="dot"/>
              </a:ln>
            </p:spPr>
            <p:style>
              <a:lnRef idx="2">
                <a:schemeClr val="accent1"/>
              </a:lnRef>
              <a:fillRef idx="0">
                <a:schemeClr val="accent1"/>
              </a:fillRef>
              <a:effectRef idx="1">
                <a:schemeClr val="accent1"/>
              </a:effectRef>
              <a:fontRef idx="minor">
                <a:schemeClr val="tx1"/>
              </a:fontRef>
            </p:style>
          </p:cxnSp>
          <p:cxnSp>
            <p:nvCxnSpPr>
              <p:cNvPr id="42" name="Straight Connector 41"/>
              <p:cNvCxnSpPr/>
              <p:nvPr/>
            </p:nvCxnSpPr>
            <p:spPr>
              <a:xfrm>
                <a:off x="2421184" y="2142846"/>
                <a:ext cx="0" cy="498756"/>
              </a:xfrm>
              <a:prstGeom prst="line">
                <a:avLst/>
              </a:prstGeom>
              <a:ln>
                <a:solidFill>
                  <a:srgbClr val="999999"/>
                </a:solidFill>
                <a:prstDash val="dot"/>
              </a:ln>
            </p:spPr>
            <p:style>
              <a:lnRef idx="2">
                <a:schemeClr val="accent1"/>
              </a:lnRef>
              <a:fillRef idx="0">
                <a:schemeClr val="accent1"/>
              </a:fillRef>
              <a:effectRef idx="1">
                <a:schemeClr val="accent1"/>
              </a:effectRef>
              <a:fontRef idx="minor">
                <a:schemeClr val="tx1"/>
              </a:fontRef>
            </p:style>
          </p:cxnSp>
          <p:sp>
            <p:nvSpPr>
              <p:cNvPr id="56" name="Right Triangle 55"/>
              <p:cNvSpPr/>
              <p:nvPr/>
            </p:nvSpPr>
            <p:spPr>
              <a:xfrm rot="13500000">
                <a:off x="6600725" y="2898799"/>
                <a:ext cx="173736"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sp>
            <p:nvSpPr>
              <p:cNvPr id="57" name="Right Triangle 56"/>
              <p:cNvSpPr/>
              <p:nvPr/>
            </p:nvSpPr>
            <p:spPr>
              <a:xfrm rot="13500000">
                <a:off x="2280123" y="2898799"/>
                <a:ext cx="173736"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grpSp>
      </p:grpSp>
      <p:sp>
        <p:nvSpPr>
          <p:cNvPr id="60" name="TextBox 59"/>
          <p:cNvSpPr txBox="1"/>
          <p:nvPr/>
        </p:nvSpPr>
        <p:spPr>
          <a:xfrm>
            <a:off x="3335866" y="560493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511620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882" y="1303344"/>
            <a:ext cx="9139118" cy="461665"/>
          </a:xfrm>
          <a:prstGeom prst="rect">
            <a:avLst/>
          </a:prstGeom>
          <a:noFill/>
        </p:spPr>
        <p:txBody>
          <a:bodyPr wrap="square" rtlCol="0">
            <a:spAutoFit/>
          </a:bodyPr>
          <a:lstStyle/>
          <a:p>
            <a:pPr algn="ctr"/>
            <a:r>
              <a:rPr lang="en-US" sz="2400" b="1" dirty="0" smtClean="0">
                <a:solidFill>
                  <a:srgbClr val="999999"/>
                </a:solidFill>
                <a:latin typeface="Helvetica Neue Light"/>
                <a:cs typeface="Helvetica Neue Light"/>
              </a:rPr>
              <a:t>Theory of Change</a:t>
            </a:r>
            <a:endParaRPr lang="en-US" sz="2400" dirty="0">
              <a:solidFill>
                <a:srgbClr val="999999"/>
              </a:solidFill>
              <a:latin typeface="Helvetica Neue Light"/>
              <a:cs typeface="Helvetica Neue Light"/>
            </a:endParaRPr>
          </a:p>
        </p:txBody>
      </p:sp>
      <p:sp>
        <p:nvSpPr>
          <p:cNvPr id="11" name="TextBox 10"/>
          <p:cNvSpPr txBox="1"/>
          <p:nvPr/>
        </p:nvSpPr>
        <p:spPr>
          <a:xfrm>
            <a:off x="4882" y="612391"/>
            <a:ext cx="9139118" cy="646331"/>
          </a:xfrm>
          <a:prstGeom prst="rect">
            <a:avLst/>
          </a:prstGeom>
          <a:noFill/>
        </p:spPr>
        <p:txBody>
          <a:bodyPr wrap="square" rtlCol="0">
            <a:spAutoFit/>
          </a:bodyPr>
          <a:lstStyle/>
          <a:p>
            <a:pPr algn="ctr"/>
            <a:r>
              <a:rPr lang="en-US" sz="3600" b="1" dirty="0" smtClean="0">
                <a:solidFill>
                  <a:srgbClr val="2B2B2B"/>
                </a:solidFill>
                <a:latin typeface="Helvetica Neue Light"/>
                <a:cs typeface="Helvetica Neue Light"/>
              </a:rPr>
              <a:t>Domestic Violence Program Example</a:t>
            </a:r>
            <a:endParaRPr lang="en-US" sz="3600" b="1" dirty="0">
              <a:solidFill>
                <a:srgbClr val="2B2B2B"/>
              </a:solidFill>
              <a:latin typeface="Helvetica Neue Light"/>
              <a:cs typeface="Helvetica Neue Light"/>
            </a:endParaRPr>
          </a:p>
        </p:txBody>
      </p:sp>
      <p:sp>
        <p:nvSpPr>
          <p:cNvPr id="23" name="Down Arrow 4"/>
          <p:cNvSpPr/>
          <p:nvPr/>
        </p:nvSpPr>
        <p:spPr>
          <a:xfrm>
            <a:off x="7641167" y="3132669"/>
            <a:ext cx="1735665" cy="3606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kern="1200" cap="none" normalizeH="0" baseline="0" dirty="0" smtClean="0">
                <a:ln/>
                <a:solidFill>
                  <a:schemeClr val="tx1"/>
                </a:solidFill>
                <a:effectLst/>
                <a:latin typeface="Helvetica Neue"/>
                <a:cs typeface="Helvetica Neue"/>
              </a:rPr>
              <a:t>If we…</a:t>
            </a:r>
          </a:p>
        </p:txBody>
      </p:sp>
      <p:sp>
        <p:nvSpPr>
          <p:cNvPr id="51" name="TextBox 50"/>
          <p:cNvSpPr txBox="1"/>
          <p:nvPr/>
        </p:nvSpPr>
        <p:spPr>
          <a:xfrm>
            <a:off x="478083" y="3750446"/>
            <a:ext cx="1579317" cy="646331"/>
          </a:xfrm>
          <a:prstGeom prst="rect">
            <a:avLst/>
          </a:prstGeom>
          <a:noFill/>
        </p:spPr>
        <p:txBody>
          <a:bodyPr wrap="square" rtlCol="0">
            <a:spAutoFit/>
          </a:bodyPr>
          <a:lstStyle/>
          <a:p>
            <a:r>
              <a:rPr lang="en-US" b="1" dirty="0" smtClean="0">
                <a:solidFill>
                  <a:srgbClr val="434343"/>
                </a:solidFill>
                <a:latin typeface="Helvetica Neue"/>
                <a:cs typeface="Helvetica Neue"/>
              </a:rPr>
              <a:t>Strategies </a:t>
            </a:r>
          </a:p>
          <a:p>
            <a:r>
              <a:rPr lang="en-US" b="1" dirty="0" smtClean="0">
                <a:solidFill>
                  <a:srgbClr val="434343"/>
                </a:solidFill>
                <a:latin typeface="Helvetica Neue"/>
                <a:cs typeface="Helvetica Neue"/>
              </a:rPr>
              <a:t>&amp; Activities</a:t>
            </a:r>
            <a:endParaRPr lang="en-US" b="1" dirty="0">
              <a:solidFill>
                <a:srgbClr val="434343"/>
              </a:solidFill>
              <a:latin typeface="Helvetica Neue"/>
              <a:cs typeface="Helvetica Neue"/>
            </a:endParaRPr>
          </a:p>
        </p:txBody>
      </p:sp>
      <p:sp>
        <p:nvSpPr>
          <p:cNvPr id="52" name="TextBox 51"/>
          <p:cNvSpPr txBox="1"/>
          <p:nvPr/>
        </p:nvSpPr>
        <p:spPr>
          <a:xfrm>
            <a:off x="2625789" y="3754677"/>
            <a:ext cx="1616043" cy="646331"/>
          </a:xfrm>
          <a:prstGeom prst="rect">
            <a:avLst/>
          </a:prstGeom>
          <a:noFill/>
        </p:spPr>
        <p:txBody>
          <a:bodyPr wrap="square" rtlCol="0">
            <a:spAutoFit/>
          </a:bodyPr>
          <a:lstStyle/>
          <a:p>
            <a:r>
              <a:rPr lang="en-US" b="1" dirty="0" smtClean="0">
                <a:solidFill>
                  <a:srgbClr val="434343"/>
                </a:solidFill>
                <a:latin typeface="Helvetica Neue"/>
                <a:cs typeface="Helvetica Neue"/>
              </a:rPr>
              <a:t>Immediate </a:t>
            </a:r>
          </a:p>
          <a:p>
            <a:r>
              <a:rPr lang="en-US" b="1" dirty="0" smtClean="0">
                <a:solidFill>
                  <a:srgbClr val="434343"/>
                </a:solidFill>
                <a:latin typeface="Helvetica Neue"/>
                <a:cs typeface="Helvetica Neue"/>
              </a:rPr>
              <a:t>Outcomes</a:t>
            </a:r>
            <a:endParaRPr lang="en-US" b="1" dirty="0">
              <a:solidFill>
                <a:srgbClr val="434343"/>
              </a:solidFill>
              <a:latin typeface="Helvetica Neue"/>
              <a:cs typeface="Helvetica Neue"/>
            </a:endParaRPr>
          </a:p>
        </p:txBody>
      </p:sp>
      <p:sp>
        <p:nvSpPr>
          <p:cNvPr id="53" name="TextBox 52"/>
          <p:cNvSpPr txBox="1"/>
          <p:nvPr/>
        </p:nvSpPr>
        <p:spPr>
          <a:xfrm>
            <a:off x="4787578" y="3758908"/>
            <a:ext cx="2005279" cy="646331"/>
          </a:xfrm>
          <a:prstGeom prst="rect">
            <a:avLst/>
          </a:prstGeom>
          <a:noFill/>
        </p:spPr>
        <p:txBody>
          <a:bodyPr wrap="square" rtlCol="0">
            <a:spAutoFit/>
          </a:bodyPr>
          <a:lstStyle/>
          <a:p>
            <a:r>
              <a:rPr lang="en-US" b="1" dirty="0" smtClean="0">
                <a:solidFill>
                  <a:srgbClr val="434343"/>
                </a:solidFill>
                <a:latin typeface="Helvetica Neue"/>
                <a:cs typeface="Helvetica Neue"/>
              </a:rPr>
              <a:t>Intermediate </a:t>
            </a:r>
          </a:p>
          <a:p>
            <a:r>
              <a:rPr lang="en-US" b="1" dirty="0" smtClean="0">
                <a:solidFill>
                  <a:srgbClr val="434343"/>
                </a:solidFill>
                <a:latin typeface="Helvetica Neue"/>
                <a:cs typeface="Helvetica Neue"/>
              </a:rPr>
              <a:t>Outcomes</a:t>
            </a:r>
          </a:p>
        </p:txBody>
      </p:sp>
      <p:sp>
        <p:nvSpPr>
          <p:cNvPr id="54" name="TextBox 53"/>
          <p:cNvSpPr txBox="1"/>
          <p:nvPr/>
        </p:nvSpPr>
        <p:spPr>
          <a:xfrm>
            <a:off x="6878876" y="3763139"/>
            <a:ext cx="2430223" cy="646331"/>
          </a:xfrm>
          <a:prstGeom prst="rect">
            <a:avLst/>
          </a:prstGeom>
          <a:noFill/>
        </p:spPr>
        <p:txBody>
          <a:bodyPr wrap="square" rtlCol="0">
            <a:spAutoFit/>
          </a:bodyPr>
          <a:lstStyle/>
          <a:p>
            <a:r>
              <a:rPr lang="en-US" b="1" dirty="0" smtClean="0">
                <a:solidFill>
                  <a:srgbClr val="434343"/>
                </a:solidFill>
                <a:latin typeface="Helvetica Neue"/>
                <a:cs typeface="Helvetica Neue"/>
              </a:rPr>
              <a:t>Intended </a:t>
            </a:r>
          </a:p>
          <a:p>
            <a:r>
              <a:rPr lang="en-US" b="1" dirty="0" smtClean="0">
                <a:solidFill>
                  <a:srgbClr val="434343"/>
                </a:solidFill>
                <a:latin typeface="Helvetica Neue"/>
                <a:cs typeface="Helvetica Neue"/>
              </a:rPr>
              <a:t>Impact</a:t>
            </a:r>
          </a:p>
        </p:txBody>
      </p:sp>
      <p:sp>
        <p:nvSpPr>
          <p:cNvPr id="55" name="TextBox 54"/>
          <p:cNvSpPr txBox="1"/>
          <p:nvPr/>
        </p:nvSpPr>
        <p:spPr>
          <a:xfrm>
            <a:off x="478083" y="4510398"/>
            <a:ext cx="2147706" cy="1323439"/>
          </a:xfrm>
          <a:prstGeom prst="rect">
            <a:avLst/>
          </a:prstGeom>
          <a:noFill/>
        </p:spPr>
        <p:txBody>
          <a:bodyPr wrap="square" rtlCol="0">
            <a:spAutoFit/>
          </a:bodyPr>
          <a:lstStyle/>
          <a:p>
            <a:r>
              <a:rPr lang="en-US" sz="1600" dirty="0">
                <a:solidFill>
                  <a:srgbClr val="2B2B2B"/>
                </a:solidFill>
                <a:latin typeface="Helvetica Neue"/>
                <a:cs typeface="Helvetica Neue"/>
              </a:rPr>
              <a:t>We </a:t>
            </a:r>
            <a:r>
              <a:rPr lang="en-US" sz="1600" dirty="0" smtClean="0">
                <a:solidFill>
                  <a:srgbClr val="2B2B2B"/>
                </a:solidFill>
                <a:latin typeface="Helvetica Neue"/>
                <a:cs typeface="Helvetica Neue"/>
              </a:rPr>
              <a:t>provide</a:t>
            </a:r>
          </a:p>
          <a:p>
            <a:r>
              <a:rPr lang="en-US" sz="1600" dirty="0" smtClean="0">
                <a:solidFill>
                  <a:srgbClr val="2B2B2B"/>
                </a:solidFill>
                <a:latin typeface="Helvetica Neue"/>
                <a:cs typeface="Helvetica Neue"/>
              </a:rPr>
              <a:t>Individual </a:t>
            </a:r>
            <a:r>
              <a:rPr lang="en-US" sz="1600" dirty="0">
                <a:solidFill>
                  <a:srgbClr val="2B2B2B"/>
                </a:solidFill>
                <a:latin typeface="Helvetica Neue"/>
                <a:cs typeface="Helvetica Neue"/>
              </a:rPr>
              <a:t>case management, </a:t>
            </a:r>
            <a:endParaRPr lang="en-US" sz="1600" dirty="0" smtClean="0">
              <a:solidFill>
                <a:srgbClr val="2B2B2B"/>
              </a:solidFill>
              <a:latin typeface="Helvetica Neue"/>
              <a:cs typeface="Helvetica Neue"/>
            </a:endParaRPr>
          </a:p>
          <a:p>
            <a:r>
              <a:rPr lang="en-US" sz="1600" dirty="0" smtClean="0">
                <a:solidFill>
                  <a:srgbClr val="2B2B2B"/>
                </a:solidFill>
                <a:latin typeface="Helvetica Neue"/>
                <a:cs typeface="Helvetica Neue"/>
              </a:rPr>
              <a:t>group </a:t>
            </a:r>
            <a:r>
              <a:rPr lang="en-US" sz="1600" dirty="0">
                <a:solidFill>
                  <a:srgbClr val="2B2B2B"/>
                </a:solidFill>
                <a:latin typeface="Helvetica Neue"/>
                <a:cs typeface="Helvetica Neue"/>
              </a:rPr>
              <a:t>sessions, </a:t>
            </a:r>
            <a:endParaRPr lang="en-US" sz="1600" dirty="0" smtClean="0">
              <a:solidFill>
                <a:srgbClr val="2B2B2B"/>
              </a:solidFill>
              <a:latin typeface="Helvetica Neue"/>
              <a:cs typeface="Helvetica Neue"/>
            </a:endParaRPr>
          </a:p>
          <a:p>
            <a:r>
              <a:rPr lang="en-US" sz="1600" dirty="0" smtClean="0">
                <a:solidFill>
                  <a:srgbClr val="2B2B2B"/>
                </a:solidFill>
                <a:latin typeface="Helvetica Neue"/>
                <a:cs typeface="Helvetica Neue"/>
              </a:rPr>
              <a:t>etc</a:t>
            </a:r>
            <a:r>
              <a:rPr lang="en-US" sz="1600" dirty="0">
                <a:solidFill>
                  <a:srgbClr val="2B2B2B"/>
                </a:solidFill>
                <a:latin typeface="Helvetica Neue"/>
                <a:cs typeface="Helvetica Neue"/>
              </a:rPr>
              <a:t>.</a:t>
            </a:r>
          </a:p>
        </p:txBody>
      </p:sp>
      <p:grpSp>
        <p:nvGrpSpPr>
          <p:cNvPr id="6" name="Group 5"/>
          <p:cNvGrpSpPr/>
          <p:nvPr/>
        </p:nvGrpSpPr>
        <p:grpSpPr>
          <a:xfrm>
            <a:off x="478083" y="1952349"/>
            <a:ext cx="8209804" cy="1713723"/>
            <a:chOff x="495016" y="2121679"/>
            <a:chExt cx="8209804" cy="1713723"/>
          </a:xfrm>
        </p:grpSpPr>
        <p:grpSp>
          <p:nvGrpSpPr>
            <p:cNvPr id="37" name="Group 36"/>
            <p:cNvGrpSpPr/>
            <p:nvPr/>
          </p:nvGrpSpPr>
          <p:grpSpPr>
            <a:xfrm>
              <a:off x="495016" y="2121679"/>
              <a:ext cx="8209804" cy="1713723"/>
              <a:chOff x="460028" y="2392613"/>
              <a:chExt cx="8209804" cy="2010834"/>
            </a:xfrm>
          </p:grpSpPr>
          <p:grpSp>
            <p:nvGrpSpPr>
              <p:cNvPr id="30" name="Group 29"/>
              <p:cNvGrpSpPr/>
              <p:nvPr/>
            </p:nvGrpSpPr>
            <p:grpSpPr>
              <a:xfrm>
                <a:off x="2607734" y="2413780"/>
                <a:ext cx="1735665" cy="1989667"/>
                <a:chOff x="3196167" y="2498448"/>
                <a:chExt cx="1735665" cy="1989667"/>
              </a:xfrm>
            </p:grpSpPr>
            <p:sp>
              <p:nvSpPr>
                <p:cNvPr id="19" name="Rectangle 18"/>
                <p:cNvSpPr/>
                <p:nvPr/>
              </p:nvSpPr>
              <p:spPr>
                <a:xfrm>
                  <a:off x="3196167" y="2498448"/>
                  <a:ext cx="1735665" cy="1989667"/>
                </a:xfrm>
                <a:prstGeom prst="rect">
                  <a:avLst/>
                </a:prstGeom>
                <a:solidFill>
                  <a:srgbClr val="8BDE8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Down Arrow 4"/>
                <p:cNvSpPr/>
                <p:nvPr/>
              </p:nvSpPr>
              <p:spPr>
                <a:xfrm>
                  <a:off x="3196167" y="3234267"/>
                  <a:ext cx="1735665" cy="469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Then…</a:t>
                  </a:r>
                </a:p>
              </p:txBody>
            </p:sp>
          </p:grpSp>
          <p:grpSp>
            <p:nvGrpSpPr>
              <p:cNvPr id="31" name="Group 30"/>
              <p:cNvGrpSpPr/>
              <p:nvPr/>
            </p:nvGrpSpPr>
            <p:grpSpPr>
              <a:xfrm>
                <a:off x="4769523" y="2392613"/>
                <a:ext cx="1735665" cy="1989667"/>
                <a:chOff x="5465234" y="2498448"/>
                <a:chExt cx="1735665" cy="1989667"/>
              </a:xfrm>
            </p:grpSpPr>
            <p:sp>
              <p:nvSpPr>
                <p:cNvPr id="24" name="Rectangle 23"/>
                <p:cNvSpPr/>
                <p:nvPr/>
              </p:nvSpPr>
              <p:spPr>
                <a:xfrm>
                  <a:off x="5465234" y="2498448"/>
                  <a:ext cx="1735665" cy="1989667"/>
                </a:xfrm>
                <a:prstGeom prst="rect">
                  <a:avLst/>
                </a:prstGeom>
                <a:solidFill>
                  <a:srgbClr val="8BDE8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Down Arrow 4"/>
                <p:cNvSpPr/>
                <p:nvPr/>
              </p:nvSpPr>
              <p:spPr>
                <a:xfrm>
                  <a:off x="5465234" y="2942168"/>
                  <a:ext cx="1735665" cy="1058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Which will lead</a:t>
                  </a:r>
                  <a:r>
                    <a:rPr kumimoji="0" lang="en-US" sz="1700" b="1" i="0" u="none" strike="noStrike" kern="1200" cap="none" normalizeH="0" dirty="0" smtClean="0">
                      <a:ln/>
                      <a:solidFill>
                        <a:srgbClr val="2B2B2B"/>
                      </a:solidFill>
                      <a:effectLst/>
                      <a:latin typeface="Helvetica Neue"/>
                      <a:cs typeface="Helvetica Neue"/>
                    </a:rPr>
                    <a:t> to…</a:t>
                  </a:r>
                  <a:endParaRPr kumimoji="0" lang="en-US" sz="1700" b="1" i="0" u="none" strike="noStrike" kern="1200" cap="none" normalizeH="0" baseline="0" dirty="0" smtClean="0">
                    <a:ln/>
                    <a:solidFill>
                      <a:srgbClr val="2B2B2B"/>
                    </a:solidFill>
                    <a:effectLst/>
                    <a:latin typeface="Helvetica Neue"/>
                    <a:cs typeface="Helvetica Neue"/>
                  </a:endParaRPr>
                </a:p>
              </p:txBody>
            </p:sp>
          </p:grpSp>
          <p:grpSp>
            <p:nvGrpSpPr>
              <p:cNvPr id="29" name="Group 28"/>
              <p:cNvGrpSpPr/>
              <p:nvPr/>
            </p:nvGrpSpPr>
            <p:grpSpPr>
              <a:xfrm>
                <a:off x="460028" y="2413780"/>
                <a:ext cx="1735665" cy="1989667"/>
                <a:chOff x="787401" y="2498448"/>
                <a:chExt cx="1735665" cy="1989667"/>
              </a:xfrm>
            </p:grpSpPr>
            <p:sp>
              <p:nvSpPr>
                <p:cNvPr id="21" name="Rectangle 20"/>
                <p:cNvSpPr/>
                <p:nvPr/>
              </p:nvSpPr>
              <p:spPr>
                <a:xfrm>
                  <a:off x="787401" y="2498448"/>
                  <a:ext cx="1735665" cy="1989667"/>
                </a:xfrm>
                <a:prstGeom prst="rect">
                  <a:avLst/>
                </a:prstGeom>
                <a:solidFill>
                  <a:srgbClr val="FFB8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defTabSz="914400" fontAlgn="base">
                    <a:spcBef>
                      <a:spcPct val="0"/>
                    </a:spcBef>
                    <a:spcAft>
                      <a:spcPct val="0"/>
                    </a:spcAft>
                  </a:pPr>
                  <a:endParaRPr lang="en-US" sz="2400" b="1" dirty="0">
                    <a:ln/>
                    <a:solidFill>
                      <a:schemeClr val="tx1"/>
                    </a:solidFill>
                    <a:latin typeface="Helvetica Neue"/>
                    <a:cs typeface="Helvetica Neue"/>
                  </a:endParaRPr>
                </a:p>
              </p:txBody>
            </p:sp>
            <p:sp>
              <p:nvSpPr>
                <p:cNvPr id="27" name="Down Arrow 4"/>
                <p:cNvSpPr/>
                <p:nvPr/>
              </p:nvSpPr>
              <p:spPr>
                <a:xfrm>
                  <a:off x="787401" y="3283462"/>
                  <a:ext cx="1735665" cy="3606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If we…</a:t>
                  </a:r>
                </a:p>
              </p:txBody>
            </p:sp>
          </p:grpSp>
          <p:grpSp>
            <p:nvGrpSpPr>
              <p:cNvPr id="32" name="Group 31"/>
              <p:cNvGrpSpPr/>
              <p:nvPr/>
            </p:nvGrpSpPr>
            <p:grpSpPr>
              <a:xfrm>
                <a:off x="6917233" y="2392613"/>
                <a:ext cx="1752599" cy="1989667"/>
                <a:chOff x="7641166" y="2498448"/>
                <a:chExt cx="1752599" cy="1989667"/>
              </a:xfrm>
            </p:grpSpPr>
            <p:sp>
              <p:nvSpPr>
                <p:cNvPr id="25" name="Rectangle 24"/>
                <p:cNvSpPr/>
                <p:nvPr/>
              </p:nvSpPr>
              <p:spPr>
                <a:xfrm>
                  <a:off x="7658100" y="2498448"/>
                  <a:ext cx="1735665" cy="1989667"/>
                </a:xfrm>
                <a:prstGeom prst="rect">
                  <a:avLst/>
                </a:prstGeom>
                <a:solidFill>
                  <a:srgbClr val="68CD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Down Arrow 4"/>
                <p:cNvSpPr/>
                <p:nvPr/>
              </p:nvSpPr>
              <p:spPr>
                <a:xfrm>
                  <a:off x="7641166" y="2967566"/>
                  <a:ext cx="1744165" cy="1058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0" tIns="177800" rIns="177800" bIns="1778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Community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smtClean="0">
                      <a:ln/>
                      <a:solidFill>
                        <a:srgbClr val="2B2B2B"/>
                      </a:solidFill>
                      <a:effectLst/>
                      <a:latin typeface="Helvetica Neue"/>
                      <a:cs typeface="Helvetica Neue"/>
                    </a:rPr>
                    <a:t>or</a:t>
                  </a:r>
                  <a:r>
                    <a:rPr kumimoji="0" lang="en-US" sz="1700" b="1" i="0" u="none" strike="noStrike" kern="1200" cap="none" normalizeH="0" dirty="0" smtClean="0">
                      <a:ln/>
                      <a:solidFill>
                        <a:srgbClr val="2B2B2B"/>
                      </a:solidFill>
                      <a:effectLst/>
                      <a:latin typeface="Helvetica Neue"/>
                      <a:cs typeface="Helvetica Neue"/>
                    </a:rPr>
                    <a:t> social change</a:t>
                  </a:r>
                  <a:endParaRPr kumimoji="0" lang="en-US" sz="1700" b="1" i="0" u="none" strike="noStrike" kern="1200" cap="none" normalizeH="0" baseline="0" dirty="0" smtClean="0">
                    <a:ln/>
                    <a:solidFill>
                      <a:srgbClr val="2B2B2B"/>
                    </a:solidFill>
                    <a:effectLst/>
                    <a:latin typeface="Helvetica Neue"/>
                    <a:cs typeface="Helvetica Neue"/>
                  </a:endParaRPr>
                </a:p>
              </p:txBody>
            </p:sp>
          </p:grpSp>
          <p:sp>
            <p:nvSpPr>
              <p:cNvPr id="35" name="Right Triangle 34"/>
              <p:cNvSpPr/>
              <p:nvPr/>
            </p:nvSpPr>
            <p:spPr>
              <a:xfrm rot="13500000">
                <a:off x="4402516" y="3316853"/>
                <a:ext cx="203857"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grpSp>
        <p:sp>
          <p:nvSpPr>
            <p:cNvPr id="56" name="Right Triangle 55"/>
            <p:cNvSpPr/>
            <p:nvPr/>
          </p:nvSpPr>
          <p:spPr>
            <a:xfrm rot="13500000">
              <a:off x="6600725" y="2898799"/>
              <a:ext cx="173736"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sp>
          <p:nvSpPr>
            <p:cNvPr id="57" name="Right Triangle 56"/>
            <p:cNvSpPr/>
            <p:nvPr/>
          </p:nvSpPr>
          <p:spPr>
            <a:xfrm rot="13500000">
              <a:off x="2280123" y="2898799"/>
              <a:ext cx="173736" cy="171891"/>
            </a:xfrm>
            <a:prstGeom prst="rtTriangle">
              <a:avLst/>
            </a:prstGeom>
            <a:solidFill>
              <a:srgbClr val="9A9A9A"/>
            </a:solidFill>
            <a:ln>
              <a:noFill/>
            </a:ln>
          </p:spPr>
          <p:style>
            <a:lnRef idx="1">
              <a:schemeClr val="accent1"/>
            </a:lnRef>
            <a:fillRef idx="3">
              <a:schemeClr val="accent1"/>
            </a:fillRef>
            <a:effectRef idx="2">
              <a:schemeClr val="accent1"/>
            </a:effectRef>
            <a:fontRef idx="minor">
              <a:schemeClr val="lt1"/>
            </a:fontRef>
          </p:style>
          <p:txBody>
            <a:bodyPr/>
            <a:lstStyle/>
            <a:p>
              <a:r>
                <a:rPr lang="en-US" dirty="0" smtClean="0"/>
                <a:t>   </a:t>
              </a:r>
              <a:endParaRPr lang="en-US" dirty="0"/>
            </a:p>
          </p:txBody>
        </p:sp>
      </p:grpSp>
      <p:sp>
        <p:nvSpPr>
          <p:cNvPr id="60" name="TextBox 59"/>
          <p:cNvSpPr txBox="1"/>
          <p:nvPr/>
        </p:nvSpPr>
        <p:spPr>
          <a:xfrm>
            <a:off x="3335866" y="5604933"/>
            <a:ext cx="184666" cy="369332"/>
          </a:xfrm>
          <a:prstGeom prst="rect">
            <a:avLst/>
          </a:prstGeom>
          <a:noFill/>
        </p:spPr>
        <p:txBody>
          <a:bodyPr wrap="none" rtlCol="0">
            <a:spAutoFit/>
          </a:bodyPr>
          <a:lstStyle/>
          <a:p>
            <a:endParaRPr lang="en-US" dirty="0"/>
          </a:p>
        </p:txBody>
      </p:sp>
      <p:sp>
        <p:nvSpPr>
          <p:cNvPr id="33" name="TextBox 32"/>
          <p:cNvSpPr txBox="1"/>
          <p:nvPr/>
        </p:nvSpPr>
        <p:spPr>
          <a:xfrm>
            <a:off x="2625789" y="4510398"/>
            <a:ext cx="2018907" cy="1077218"/>
          </a:xfrm>
          <a:prstGeom prst="rect">
            <a:avLst/>
          </a:prstGeom>
          <a:noFill/>
        </p:spPr>
        <p:txBody>
          <a:bodyPr wrap="square" rtlCol="0">
            <a:spAutoFit/>
          </a:bodyPr>
          <a:lstStyle/>
          <a:p>
            <a:r>
              <a:rPr lang="en-US" sz="1600" dirty="0" smtClean="0">
                <a:solidFill>
                  <a:srgbClr val="2B2B2B"/>
                </a:solidFill>
                <a:latin typeface="Helvetica Neue"/>
                <a:cs typeface="Helvetica Neue"/>
              </a:rPr>
              <a:t>Women are engaged in our </a:t>
            </a:r>
          </a:p>
          <a:p>
            <a:r>
              <a:rPr lang="en-US" sz="1600" dirty="0" smtClean="0">
                <a:solidFill>
                  <a:srgbClr val="2B2B2B"/>
                </a:solidFill>
                <a:latin typeface="Helvetica Neue"/>
                <a:cs typeface="Helvetica Neue"/>
              </a:rPr>
              <a:t>DV programming while at shelter</a:t>
            </a:r>
            <a:endParaRPr lang="en-US" sz="1600" dirty="0">
              <a:solidFill>
                <a:srgbClr val="2B2B2B"/>
              </a:solidFill>
              <a:latin typeface="Helvetica Neue"/>
              <a:cs typeface="Helvetica Neue"/>
            </a:endParaRPr>
          </a:p>
        </p:txBody>
      </p:sp>
      <p:sp>
        <p:nvSpPr>
          <p:cNvPr id="34" name="TextBox 33"/>
          <p:cNvSpPr txBox="1"/>
          <p:nvPr/>
        </p:nvSpPr>
        <p:spPr>
          <a:xfrm>
            <a:off x="4797096" y="4510398"/>
            <a:ext cx="2018907" cy="1569660"/>
          </a:xfrm>
          <a:prstGeom prst="rect">
            <a:avLst/>
          </a:prstGeom>
          <a:noFill/>
        </p:spPr>
        <p:txBody>
          <a:bodyPr wrap="square" rtlCol="0">
            <a:spAutoFit/>
          </a:bodyPr>
          <a:lstStyle/>
          <a:p>
            <a:r>
              <a:rPr lang="en-US" sz="1600" dirty="0" smtClean="0">
                <a:solidFill>
                  <a:srgbClr val="2B2B2B"/>
                </a:solidFill>
                <a:latin typeface="Helvetica Neue"/>
                <a:cs typeface="Helvetica Neue"/>
              </a:rPr>
              <a:t>Women increase their knowledge about DV &amp; available community resources</a:t>
            </a:r>
            <a:endParaRPr lang="en-US" sz="1600" dirty="0">
              <a:solidFill>
                <a:srgbClr val="2B2B2B"/>
              </a:solidFill>
              <a:latin typeface="Helvetica Neue"/>
              <a:cs typeface="Helvetica Neue"/>
            </a:endParaRPr>
          </a:p>
        </p:txBody>
      </p:sp>
      <p:sp>
        <p:nvSpPr>
          <p:cNvPr id="2" name="TextBox 1"/>
          <p:cNvSpPr txBox="1"/>
          <p:nvPr/>
        </p:nvSpPr>
        <p:spPr>
          <a:xfrm>
            <a:off x="6935288" y="4496731"/>
            <a:ext cx="1920845" cy="1077218"/>
          </a:xfrm>
          <a:prstGeom prst="rect">
            <a:avLst/>
          </a:prstGeom>
          <a:noFill/>
        </p:spPr>
        <p:txBody>
          <a:bodyPr wrap="square" rtlCol="0">
            <a:spAutoFit/>
          </a:bodyPr>
          <a:lstStyle/>
          <a:p>
            <a:r>
              <a:rPr lang="en-US" sz="1600" b="1" dirty="0" smtClean="0">
                <a:solidFill>
                  <a:srgbClr val="68CDEE"/>
                </a:solidFill>
                <a:latin typeface="Helvetica Neue"/>
                <a:cs typeface="Helvetica Neue"/>
              </a:rPr>
              <a:t>Women are safe from domestic violence</a:t>
            </a:r>
            <a:endParaRPr lang="en-US" sz="1600" b="1" dirty="0">
              <a:solidFill>
                <a:srgbClr val="68CDEE"/>
              </a:solidFill>
              <a:latin typeface="Helvetica Neue"/>
              <a:cs typeface="Helvetica Neue"/>
            </a:endParaRPr>
          </a:p>
          <a:p>
            <a:endParaRPr lang="en-US" sz="1600" b="1" dirty="0">
              <a:solidFill>
                <a:srgbClr val="68CDEE"/>
              </a:solidFill>
            </a:endParaRPr>
          </a:p>
        </p:txBody>
      </p:sp>
    </p:spTree>
    <p:extLst>
      <p:ext uri="{BB962C8B-B14F-4D97-AF65-F5344CB8AC3E}">
        <p14:creationId xmlns:p14="http://schemas.microsoft.com/office/powerpoint/2010/main" val="1577547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450810"/>
            <a:ext cx="9144000" cy="1431161"/>
          </a:xfrm>
          <a:prstGeom prst="rect">
            <a:avLst/>
          </a:prstGeom>
          <a:noFill/>
        </p:spPr>
        <p:txBody>
          <a:bodyPr wrap="square" rtlCol="0">
            <a:spAutoFit/>
          </a:bodyPr>
          <a:lstStyle/>
          <a:p>
            <a:pPr algn="ctr">
              <a:spcAft>
                <a:spcPts val="1800"/>
              </a:spcAft>
            </a:pPr>
            <a:r>
              <a:rPr lang="en-US" sz="3600" dirty="0" smtClean="0">
                <a:solidFill>
                  <a:srgbClr val="4F81BD"/>
                </a:solidFill>
                <a:latin typeface="Helvetica Neue Light"/>
                <a:cs typeface="Helvetica Neue Light"/>
              </a:rPr>
              <a:t>From Outcomes to Indicators… </a:t>
            </a:r>
          </a:p>
          <a:p>
            <a:pPr algn="ctr"/>
            <a:r>
              <a:rPr lang="en-US" sz="3600" dirty="0" smtClean="0">
                <a:solidFill>
                  <a:srgbClr val="2B2B2B"/>
                </a:solidFill>
                <a:latin typeface="Helvetica Neue Light"/>
                <a:cs typeface="Helvetica Neue Light"/>
              </a:rPr>
              <a:t>What will you measure?</a:t>
            </a:r>
            <a:endParaRPr lang="en-US" sz="3600" dirty="0">
              <a:solidFill>
                <a:srgbClr val="68CDEE"/>
              </a:solidFill>
              <a:latin typeface="Helvetica Neue Light"/>
              <a:cs typeface="Helvetica Neue Light"/>
            </a:endParaRPr>
          </a:p>
        </p:txBody>
      </p:sp>
    </p:spTree>
    <p:extLst>
      <p:ext uri="{BB962C8B-B14F-4D97-AF65-F5344CB8AC3E}">
        <p14:creationId xmlns:p14="http://schemas.microsoft.com/office/powerpoint/2010/main" val="29990881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884238"/>
            <a:ext cx="7772400" cy="884238"/>
          </a:xfrm>
        </p:spPr>
        <p:txBody>
          <a:bodyPr>
            <a:normAutofit/>
          </a:bodyPr>
          <a:lstStyle/>
          <a:p>
            <a:pPr eaLnBrk="1" hangingPunct="1"/>
            <a:r>
              <a:rPr lang="en-US" sz="3600" dirty="0" smtClean="0">
                <a:solidFill>
                  <a:srgbClr val="2B2B2B"/>
                </a:solidFill>
                <a:latin typeface="Helvetica Light"/>
                <a:ea typeface="ＭＳ Ｐゴシック" charset="0"/>
                <a:cs typeface="Helvetica Light"/>
              </a:rPr>
              <a:t>What is an Indicator?</a:t>
            </a:r>
            <a:endParaRPr lang="en-US" sz="3600" dirty="0">
              <a:solidFill>
                <a:srgbClr val="2B2B2B"/>
              </a:solidFill>
              <a:latin typeface="Helvetica Light"/>
              <a:ea typeface="ＭＳ Ｐゴシック" charset="0"/>
              <a:cs typeface="Helvetica Light"/>
            </a:endParaRPr>
          </a:p>
        </p:txBody>
      </p:sp>
      <p:sp>
        <p:nvSpPr>
          <p:cNvPr id="10243" name="Rectangle 3"/>
          <p:cNvSpPr>
            <a:spLocks noGrp="1" noChangeArrowheads="1"/>
          </p:cNvSpPr>
          <p:nvPr>
            <p:ph sz="quarter" idx="1"/>
          </p:nvPr>
        </p:nvSpPr>
        <p:spPr>
          <a:xfrm>
            <a:off x="448738" y="1397007"/>
            <a:ext cx="7772400" cy="4572000"/>
          </a:xfrm>
        </p:spPr>
        <p:txBody>
          <a:bodyPr/>
          <a:lstStyle/>
          <a:p>
            <a:pPr eaLnBrk="1" hangingPunct="1">
              <a:lnSpc>
                <a:spcPct val="90000"/>
              </a:lnSpc>
              <a:buFont typeface="Wingdings 2" charset="0"/>
              <a:buNone/>
            </a:pPr>
            <a:endParaRPr lang="en-US" dirty="0">
              <a:solidFill>
                <a:srgbClr val="2B2B2B"/>
              </a:solidFill>
              <a:latin typeface="Arial" charset="0"/>
              <a:ea typeface="ＭＳ Ｐゴシック" charset="0"/>
              <a:cs typeface="ＭＳ Ｐゴシック" charset="0"/>
            </a:endParaRPr>
          </a:p>
          <a:p>
            <a:pPr eaLnBrk="1" hangingPunct="1">
              <a:lnSpc>
                <a:spcPct val="90000"/>
              </a:lnSpc>
              <a:buFont typeface="Wingdings 2" charset="0"/>
              <a:buNone/>
            </a:pPr>
            <a:endParaRPr lang="en-US" dirty="0">
              <a:solidFill>
                <a:srgbClr val="2B2B2B"/>
              </a:solidFill>
              <a:latin typeface="Helvetica Light"/>
              <a:ea typeface="ＭＳ Ｐゴシック" charset="0"/>
              <a:cs typeface="Helvetica Light"/>
            </a:endParaRPr>
          </a:p>
          <a:p>
            <a:pPr eaLnBrk="1" hangingPunct="1">
              <a:lnSpc>
                <a:spcPct val="90000"/>
              </a:lnSpc>
              <a:buFont typeface="Wingdings 2" charset="0"/>
              <a:buNone/>
            </a:pPr>
            <a:r>
              <a:rPr lang="en-US" dirty="0" smtClean="0">
                <a:solidFill>
                  <a:srgbClr val="2B2B2B"/>
                </a:solidFill>
                <a:latin typeface="Helvetica Light"/>
                <a:ea typeface="ＭＳ Ｐゴシック" charset="0"/>
                <a:cs typeface="Helvetica Light"/>
              </a:rPr>
              <a:t>   It’s the </a:t>
            </a:r>
            <a:r>
              <a:rPr lang="en-US" dirty="0" smtClean="0">
                <a:solidFill>
                  <a:schemeClr val="accent1"/>
                </a:solidFill>
                <a:latin typeface="Helvetica Light"/>
                <a:ea typeface="ＭＳ Ｐゴシック" charset="0"/>
                <a:cs typeface="Helvetica Light"/>
              </a:rPr>
              <a:t>information</a:t>
            </a:r>
            <a:r>
              <a:rPr lang="en-US" dirty="0" smtClean="0">
                <a:solidFill>
                  <a:srgbClr val="2B2B2B"/>
                </a:solidFill>
                <a:latin typeface="Helvetica Light"/>
                <a:ea typeface="ＭＳ Ｐゴシック" charset="0"/>
                <a:cs typeface="Helvetica Light"/>
              </a:rPr>
              <a:t> (data) that tells </a:t>
            </a:r>
            <a:r>
              <a:rPr lang="en-US" dirty="0">
                <a:solidFill>
                  <a:srgbClr val="2B2B2B"/>
                </a:solidFill>
                <a:latin typeface="Helvetica Light"/>
                <a:ea typeface="ＭＳ Ｐゴシック" charset="0"/>
                <a:cs typeface="Helvetica Light"/>
              </a:rPr>
              <a:t>you if </a:t>
            </a:r>
            <a:r>
              <a:rPr lang="en-US" dirty="0" smtClean="0">
                <a:solidFill>
                  <a:srgbClr val="2B2B2B"/>
                </a:solidFill>
                <a:latin typeface="Helvetica Light"/>
                <a:ea typeface="ＭＳ Ｐゴシック" charset="0"/>
                <a:cs typeface="Helvetica Light"/>
              </a:rPr>
              <a:t>you are </a:t>
            </a:r>
            <a:r>
              <a:rPr lang="en-US" dirty="0">
                <a:solidFill>
                  <a:srgbClr val="2B2B2B"/>
                </a:solidFill>
                <a:latin typeface="Helvetica Light"/>
                <a:ea typeface="ＭＳ Ｐゴシック" charset="0"/>
                <a:cs typeface="Helvetica Light"/>
              </a:rPr>
              <a:t>making progress toward your desired </a:t>
            </a:r>
            <a:r>
              <a:rPr lang="en-US" dirty="0" smtClean="0">
                <a:solidFill>
                  <a:srgbClr val="4F81BD"/>
                </a:solidFill>
                <a:latin typeface="Helvetica Light"/>
                <a:ea typeface="ＭＳ Ｐゴシック" charset="0"/>
                <a:cs typeface="Helvetica Light"/>
              </a:rPr>
              <a:t>outcomes</a:t>
            </a:r>
            <a:endParaRPr lang="en-US" dirty="0">
              <a:solidFill>
                <a:srgbClr val="4F81BD"/>
              </a:solidFill>
              <a:latin typeface="Helvetica Light"/>
              <a:ea typeface="ＭＳ Ｐゴシック" charset="0"/>
              <a:cs typeface="Helvetica Light"/>
            </a:endParaRPr>
          </a:p>
          <a:p>
            <a:pPr eaLnBrk="1" hangingPunct="1">
              <a:lnSpc>
                <a:spcPct val="90000"/>
              </a:lnSpc>
            </a:pPr>
            <a:endParaRPr lang="en-US" dirty="0">
              <a:latin typeface="Arial" charset="0"/>
              <a:ea typeface="ＭＳ Ｐゴシック" charset="0"/>
              <a:cs typeface="ＭＳ Ｐゴシック" charset="0"/>
            </a:endParaRPr>
          </a:p>
          <a:p>
            <a:pPr eaLnBrk="1" hangingPunct="1">
              <a:lnSpc>
                <a:spcPct val="90000"/>
              </a:lnSpc>
              <a:buFontTx/>
              <a:buNone/>
            </a:pPr>
            <a:r>
              <a:rPr lang="en-US" dirty="0" smtClean="0">
                <a:latin typeface="Arial" charset="0"/>
                <a:ea typeface="ＭＳ Ｐゴシック" charset="0"/>
                <a:cs typeface="ＭＳ Ｐゴシック" charset="0"/>
              </a:rPr>
              <a:t>  </a:t>
            </a:r>
            <a:endParaRPr lang="en-US" dirty="0">
              <a:latin typeface="Arial" charset="0"/>
              <a:ea typeface="ＭＳ Ｐゴシック" charset="0"/>
              <a:cs typeface="ＭＳ Ｐゴシック" charset="0"/>
            </a:endParaRPr>
          </a:p>
        </p:txBody>
      </p:sp>
    </p:spTree>
    <p:extLst>
      <p:ext uri="{BB962C8B-B14F-4D97-AF65-F5344CB8AC3E}">
        <p14:creationId xmlns:p14="http://schemas.microsoft.com/office/powerpoint/2010/main" val="364004303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a:xfrm>
            <a:off x="478352" y="366713"/>
            <a:ext cx="8229600" cy="1143000"/>
          </a:xfrm>
        </p:spPr>
        <p:txBody>
          <a:bodyPr>
            <a:normAutofit/>
          </a:bodyPr>
          <a:lstStyle/>
          <a:p>
            <a:r>
              <a:rPr lang="en-US" sz="3600" dirty="0" smtClean="0">
                <a:solidFill>
                  <a:schemeClr val="tx2"/>
                </a:solidFill>
                <a:latin typeface="Helvetica Light"/>
                <a:ea typeface="ＭＳ Ｐゴシック" charset="0"/>
                <a:cs typeface="Helvetica Light"/>
              </a:rPr>
              <a:t>Indicators:  Key Ingredients  </a:t>
            </a:r>
            <a:r>
              <a:rPr lang="en-US" sz="3600" dirty="0" smtClean="0">
                <a:solidFill>
                  <a:schemeClr val="tx2"/>
                </a:solidFill>
                <a:latin typeface="Calibri"/>
                <a:ea typeface="ＭＳ Ｐゴシック" charset="0"/>
                <a:cs typeface="ＭＳ Ｐゴシック" charset="0"/>
              </a:rPr>
              <a:t/>
            </a:r>
            <a:br>
              <a:rPr lang="en-US" sz="3600" dirty="0" smtClean="0">
                <a:solidFill>
                  <a:schemeClr val="tx2"/>
                </a:solidFill>
                <a:latin typeface="Calibri"/>
                <a:ea typeface="ＭＳ Ｐゴシック" charset="0"/>
                <a:cs typeface="ＭＳ Ｐゴシック" charset="0"/>
              </a:rPr>
            </a:br>
            <a:endParaRPr lang="en-US" sz="2700" b="1" i="1" dirty="0">
              <a:solidFill>
                <a:schemeClr val="tx2"/>
              </a:solidFill>
              <a:latin typeface="Calibri"/>
              <a:ea typeface="ＭＳ Ｐゴシック" charset="0"/>
              <a:cs typeface="ＭＳ Ｐゴシック" charset="0"/>
            </a:endParaRPr>
          </a:p>
        </p:txBody>
      </p:sp>
      <p:sp>
        <p:nvSpPr>
          <p:cNvPr id="28674" name="Text Box 4"/>
          <p:cNvSpPr txBox="1">
            <a:spLocks noChangeArrowheads="1"/>
          </p:cNvSpPr>
          <p:nvPr/>
        </p:nvSpPr>
        <p:spPr bwMode="auto">
          <a:xfrm>
            <a:off x="304800" y="1143000"/>
            <a:ext cx="3962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endParaRPr lang="en-US" sz="1800" dirty="0"/>
          </a:p>
        </p:txBody>
      </p:sp>
      <p:sp>
        <p:nvSpPr>
          <p:cNvPr id="28675" name="Text Box 5"/>
          <p:cNvSpPr txBox="1">
            <a:spLocks noChangeArrowheads="1"/>
          </p:cNvSpPr>
          <p:nvPr/>
        </p:nvSpPr>
        <p:spPr bwMode="auto">
          <a:xfrm>
            <a:off x="228600" y="1066800"/>
            <a:ext cx="2667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endParaRPr lang="en-US" sz="1400" b="1" i="1" dirty="0"/>
          </a:p>
        </p:txBody>
      </p:sp>
      <p:sp>
        <p:nvSpPr>
          <p:cNvPr id="28676" name="Text Box 6"/>
          <p:cNvSpPr txBox="1">
            <a:spLocks noChangeArrowheads="1"/>
          </p:cNvSpPr>
          <p:nvPr/>
        </p:nvSpPr>
        <p:spPr bwMode="auto">
          <a:xfrm>
            <a:off x="507995" y="2319705"/>
            <a:ext cx="2819403" cy="370780"/>
          </a:xfrm>
          <a:prstGeom prst="rect">
            <a:avLst/>
          </a:prstGeom>
          <a:solidFill>
            <a:srgbClr val="8DD198"/>
          </a:solidFill>
          <a:ln>
            <a:noFill/>
          </a:ln>
        </p:spPr>
        <p:txBody>
          <a:bodyPr wrap="square">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spcBef>
                <a:spcPct val="50000"/>
              </a:spcBef>
            </a:pPr>
            <a:r>
              <a:rPr lang="en-US" sz="1800" b="1" dirty="0" smtClean="0">
                <a:solidFill>
                  <a:srgbClr val="000000"/>
                </a:solidFill>
                <a:latin typeface="+mn-lt"/>
              </a:rPr>
              <a:t>OUTCOME</a:t>
            </a:r>
            <a:endParaRPr lang="en-US" sz="1800" b="1" dirty="0">
              <a:solidFill>
                <a:srgbClr val="000000"/>
              </a:solidFill>
              <a:latin typeface="+mn-lt"/>
            </a:endParaRPr>
          </a:p>
        </p:txBody>
      </p:sp>
      <p:sp>
        <p:nvSpPr>
          <p:cNvPr id="28677" name="Text Box 7"/>
          <p:cNvSpPr txBox="1">
            <a:spLocks noChangeArrowheads="1"/>
          </p:cNvSpPr>
          <p:nvPr/>
        </p:nvSpPr>
        <p:spPr bwMode="auto">
          <a:xfrm>
            <a:off x="4605866" y="2319705"/>
            <a:ext cx="3581400" cy="376238"/>
          </a:xfrm>
          <a:prstGeom prst="rect">
            <a:avLst/>
          </a:prstGeom>
          <a:solidFill>
            <a:schemeClr val="tx1">
              <a:lumMod val="90000"/>
            </a:schemeClr>
          </a:solidFill>
          <a:ln w="9525">
            <a:noFill/>
            <a:miter lim="800000"/>
            <a:headEnd/>
            <a:tailEnd/>
          </a:ln>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spcBef>
                <a:spcPct val="50000"/>
              </a:spcBef>
            </a:pPr>
            <a:r>
              <a:rPr lang="en-US" sz="1800" b="1" dirty="0">
                <a:solidFill>
                  <a:srgbClr val="000000"/>
                </a:solidFill>
                <a:latin typeface="+mn-lt"/>
              </a:rPr>
              <a:t>INDICATORS</a:t>
            </a:r>
          </a:p>
        </p:txBody>
      </p:sp>
      <p:sp>
        <p:nvSpPr>
          <p:cNvPr id="28678" name="Text Box 8"/>
          <p:cNvSpPr txBox="1">
            <a:spLocks noChangeArrowheads="1"/>
          </p:cNvSpPr>
          <p:nvPr/>
        </p:nvSpPr>
        <p:spPr bwMode="auto">
          <a:xfrm>
            <a:off x="4648200" y="2842885"/>
            <a:ext cx="3429000" cy="2492990"/>
          </a:xfrm>
          <a:prstGeom prst="rect">
            <a:avLst/>
          </a:prstGeom>
          <a:solidFill>
            <a:srgbClr val="FFF8C5"/>
          </a:solidFill>
          <a:ln w="50800">
            <a:noFill/>
            <a:miter lim="800000"/>
            <a:headEnd/>
            <a:tailEnd/>
          </a:ln>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Aft>
                <a:spcPts val="1800"/>
              </a:spcAft>
              <a:buFont typeface="Arial" charset="0"/>
              <a:buChar char="•"/>
            </a:pPr>
            <a:r>
              <a:rPr lang="en-US" sz="1800" b="1" dirty="0">
                <a:solidFill>
                  <a:srgbClr val="2B2B2B"/>
                </a:solidFill>
                <a:latin typeface="+mn-lt"/>
              </a:rPr>
              <a:t>% of students who increase their number of volunteer hours</a:t>
            </a:r>
          </a:p>
          <a:p>
            <a:pPr eaLnBrk="1" hangingPunct="1">
              <a:spcAft>
                <a:spcPts val="1800"/>
              </a:spcAft>
              <a:buFont typeface="Arial" charset="0"/>
              <a:buChar char="•"/>
            </a:pPr>
            <a:r>
              <a:rPr lang="en-US" sz="1800" b="1" dirty="0">
                <a:solidFill>
                  <a:srgbClr val="2B2B2B"/>
                </a:solidFill>
                <a:latin typeface="+mn-lt"/>
              </a:rPr>
              <a:t>% of students who find a new organization to volunteer with</a:t>
            </a:r>
          </a:p>
          <a:p>
            <a:pPr eaLnBrk="1" hangingPunct="1">
              <a:spcAft>
                <a:spcPts val="1800"/>
              </a:spcAft>
              <a:buFont typeface="Arial" charset="0"/>
              <a:buChar char="•"/>
            </a:pPr>
            <a:r>
              <a:rPr lang="en-US" sz="1800" b="1" dirty="0">
                <a:solidFill>
                  <a:srgbClr val="2B2B2B"/>
                </a:solidFill>
                <a:latin typeface="+mn-lt"/>
              </a:rPr>
              <a:t># of compelling stories of effective connection to the </a:t>
            </a:r>
            <a:r>
              <a:rPr lang="en-US" sz="1800" b="1" dirty="0" smtClean="0">
                <a:solidFill>
                  <a:srgbClr val="2B2B2B"/>
                </a:solidFill>
                <a:latin typeface="+mn-lt"/>
              </a:rPr>
              <a:t>community</a:t>
            </a:r>
            <a:endParaRPr lang="en-US" sz="1200" b="1" dirty="0">
              <a:solidFill>
                <a:srgbClr val="2B2B2B"/>
              </a:solidFill>
              <a:latin typeface="+mn-lt"/>
            </a:endParaRPr>
          </a:p>
        </p:txBody>
      </p:sp>
      <p:sp>
        <p:nvSpPr>
          <p:cNvPr id="28679" name="AutoShape 9"/>
          <p:cNvSpPr>
            <a:spLocks noChangeArrowheads="1"/>
          </p:cNvSpPr>
          <p:nvPr/>
        </p:nvSpPr>
        <p:spPr bwMode="auto">
          <a:xfrm>
            <a:off x="3496729" y="2385685"/>
            <a:ext cx="1066800" cy="304800"/>
          </a:xfrm>
          <a:prstGeom prst="rightArrow">
            <a:avLst>
              <a:gd name="adj1" fmla="val 50000"/>
              <a:gd name="adj2" fmla="val 87500"/>
            </a:avLst>
          </a:prstGeom>
          <a:solidFill>
            <a:schemeClr val="tx2"/>
          </a:solidFill>
          <a:ln w="9525">
            <a:noFill/>
            <a:miter lim="800000"/>
            <a:headEnd/>
            <a:tailEnd/>
          </a:ln>
        </p:spPr>
        <p:txBody>
          <a:bodyPr wrap="none" anchor="ctr"/>
          <a:lstStyle/>
          <a:p>
            <a:endParaRPr lang="en-US" sz="1800" dirty="0"/>
          </a:p>
        </p:txBody>
      </p:sp>
      <p:sp>
        <p:nvSpPr>
          <p:cNvPr id="28680" name="Text Box 10"/>
          <p:cNvSpPr txBox="1">
            <a:spLocks noChangeArrowheads="1"/>
          </p:cNvSpPr>
          <p:nvPr/>
        </p:nvSpPr>
        <p:spPr bwMode="auto">
          <a:xfrm>
            <a:off x="481891" y="2817942"/>
            <a:ext cx="2879374" cy="2500249"/>
          </a:xfrm>
          <a:prstGeom prst="rect">
            <a:avLst/>
          </a:prstGeom>
          <a:solidFill>
            <a:srgbClr val="8DD198"/>
          </a:solidFill>
          <a:ln w="19050" cmpd="sng">
            <a:solidFill>
              <a:schemeClr val="accent3"/>
            </a:solidFill>
          </a:ln>
        </p:spPr>
        <p:txBody>
          <a:bodyPr wrap="square">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endParaRPr lang="en-US" sz="1800" b="1" dirty="0">
              <a:solidFill>
                <a:srgbClr val="000000"/>
              </a:solidFill>
              <a:latin typeface="+mj-lt"/>
            </a:endParaRPr>
          </a:p>
          <a:p>
            <a:pPr algn="ctr" eaLnBrk="1" hangingPunct="1"/>
            <a:r>
              <a:rPr lang="en-US" sz="1800" b="1" dirty="0">
                <a:solidFill>
                  <a:srgbClr val="000000"/>
                </a:solidFill>
                <a:latin typeface="+mj-lt"/>
              </a:rPr>
              <a:t>Students will increase their commitment to volunteering in the community</a:t>
            </a:r>
          </a:p>
          <a:p>
            <a:pPr algn="ctr" eaLnBrk="1" hangingPunct="1"/>
            <a:endParaRPr lang="en-US" sz="1800" b="1" dirty="0"/>
          </a:p>
          <a:p>
            <a:pPr algn="ctr" eaLnBrk="1" hangingPunct="1"/>
            <a:endParaRPr lang="en-US" sz="1800" b="1" dirty="0"/>
          </a:p>
          <a:p>
            <a:pPr algn="ctr" eaLnBrk="1" hangingPunct="1"/>
            <a:endParaRPr lang="en-US" sz="1800" b="1" dirty="0"/>
          </a:p>
        </p:txBody>
      </p:sp>
      <p:sp>
        <p:nvSpPr>
          <p:cNvPr id="2" name="TextBox 1"/>
          <p:cNvSpPr txBox="1"/>
          <p:nvPr/>
        </p:nvSpPr>
        <p:spPr>
          <a:xfrm>
            <a:off x="478352" y="1371600"/>
            <a:ext cx="7141991" cy="461665"/>
          </a:xfrm>
          <a:prstGeom prst="rect">
            <a:avLst/>
          </a:prstGeom>
          <a:noFill/>
        </p:spPr>
        <p:txBody>
          <a:bodyPr wrap="square" rtlCol="0">
            <a:spAutoFit/>
          </a:bodyPr>
          <a:lstStyle/>
          <a:p>
            <a:r>
              <a:rPr lang="en-US" sz="2400" b="1" dirty="0" smtClean="0">
                <a:solidFill>
                  <a:srgbClr val="4F81BD"/>
                </a:solidFill>
                <a:ea typeface="ＭＳ Ｐゴシック" charset="0"/>
                <a:cs typeface="ＭＳ Ｐゴシック" charset="0"/>
              </a:rPr>
              <a:t>* </a:t>
            </a:r>
            <a:r>
              <a:rPr lang="en-US" sz="2400" dirty="0" smtClean="0">
                <a:solidFill>
                  <a:schemeClr val="tx2"/>
                </a:solidFill>
                <a:ea typeface="ＭＳ Ｐゴシック" charset="0"/>
                <a:cs typeface="ＭＳ Ｐゴシック" charset="0"/>
              </a:rPr>
              <a:t>Tied </a:t>
            </a:r>
            <a:r>
              <a:rPr lang="en-US" sz="2400" dirty="0">
                <a:solidFill>
                  <a:schemeClr val="tx2"/>
                </a:solidFill>
                <a:ea typeface="ＭＳ Ｐゴシック" charset="0"/>
                <a:cs typeface="ＭＳ Ｐゴシック" charset="0"/>
              </a:rPr>
              <a:t>to Measurable </a:t>
            </a:r>
            <a:r>
              <a:rPr lang="en-US" sz="2400" dirty="0" smtClean="0">
                <a:solidFill>
                  <a:schemeClr val="tx2"/>
                </a:solidFill>
                <a:ea typeface="ＭＳ Ｐゴシック" charset="0"/>
                <a:cs typeface="ＭＳ Ｐゴシック" charset="0"/>
              </a:rPr>
              <a:t>Outcomes from the </a:t>
            </a:r>
            <a:r>
              <a:rPr lang="en-US" sz="2400" dirty="0" err="1" smtClean="0">
                <a:solidFill>
                  <a:schemeClr val="tx2"/>
                </a:solidFill>
                <a:ea typeface="ＭＳ Ｐゴシック" charset="0"/>
                <a:cs typeface="ＭＳ Ｐゴシック" charset="0"/>
              </a:rPr>
              <a:t>ToC</a:t>
            </a:r>
            <a:endParaRPr lang="en-US" sz="2400" dirty="0">
              <a:solidFill>
                <a:schemeClr val="tx2"/>
              </a:solidFill>
            </a:endParaRPr>
          </a:p>
        </p:txBody>
      </p:sp>
    </p:spTree>
    <p:extLst>
      <p:ext uri="{BB962C8B-B14F-4D97-AF65-F5344CB8AC3E}">
        <p14:creationId xmlns:p14="http://schemas.microsoft.com/office/powerpoint/2010/main" val="1586180404"/>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 Box 7"/>
          <p:cNvSpPr txBox="1">
            <a:spLocks noChangeArrowheads="1"/>
          </p:cNvSpPr>
          <p:nvPr/>
        </p:nvSpPr>
        <p:spPr bwMode="auto">
          <a:xfrm>
            <a:off x="1892300" y="32908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endParaRPr lang="en-US" sz="1800" b="1" dirty="0"/>
          </a:p>
        </p:txBody>
      </p:sp>
      <p:sp>
        <p:nvSpPr>
          <p:cNvPr id="16386" name="Text Box 18"/>
          <p:cNvSpPr txBox="1">
            <a:spLocks noChangeArrowheads="1"/>
          </p:cNvSpPr>
          <p:nvPr/>
        </p:nvSpPr>
        <p:spPr bwMode="auto">
          <a:xfrm>
            <a:off x="228600" y="1524000"/>
            <a:ext cx="3276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endParaRPr lang="en-US" sz="1800" dirty="0"/>
          </a:p>
        </p:txBody>
      </p:sp>
      <p:sp>
        <p:nvSpPr>
          <p:cNvPr id="16387" name="Text Box 29"/>
          <p:cNvSpPr txBox="1">
            <a:spLocks noChangeArrowheads="1"/>
          </p:cNvSpPr>
          <p:nvPr/>
        </p:nvSpPr>
        <p:spPr bwMode="auto">
          <a:xfrm>
            <a:off x="304800" y="4191000"/>
            <a:ext cx="1371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endParaRPr lang="en-US" sz="1200" b="1" dirty="0"/>
          </a:p>
        </p:txBody>
      </p:sp>
      <p:sp>
        <p:nvSpPr>
          <p:cNvPr id="16388" name="Text Box 32"/>
          <p:cNvSpPr txBox="1">
            <a:spLocks noChangeArrowheads="1"/>
          </p:cNvSpPr>
          <p:nvPr/>
        </p:nvSpPr>
        <p:spPr bwMode="auto">
          <a:xfrm>
            <a:off x="381000" y="4876800"/>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endParaRPr lang="en-US" sz="1800" dirty="0"/>
          </a:p>
        </p:txBody>
      </p:sp>
      <p:sp>
        <p:nvSpPr>
          <p:cNvPr id="16389" name="Title 17"/>
          <p:cNvSpPr>
            <a:spLocks noGrp="1"/>
          </p:cNvSpPr>
          <p:nvPr>
            <p:ph type="title" idx="4294967295"/>
          </p:nvPr>
        </p:nvSpPr>
        <p:spPr>
          <a:xfrm>
            <a:off x="381000" y="5305613"/>
            <a:ext cx="8305800" cy="1143000"/>
          </a:xfrm>
          <a:prstGeom prst="rect">
            <a:avLst/>
          </a:prstGeom>
        </p:spPr>
        <p:txBody>
          <a:bodyPr>
            <a:normAutofit/>
          </a:bodyPr>
          <a:lstStyle/>
          <a:p>
            <a:pPr eaLnBrk="1" hangingPunct="1"/>
            <a:r>
              <a:rPr lang="en-US" sz="2400" b="1" dirty="0" smtClean="0">
                <a:solidFill>
                  <a:srgbClr val="4F81BD"/>
                </a:solidFill>
                <a:latin typeface="+mn-lt"/>
                <a:ea typeface="ＭＳ Ｐゴシック" charset="0"/>
                <a:cs typeface="ＭＳ Ｐゴシック" charset="0"/>
              </a:rPr>
              <a:t>Pratt Richards Group </a:t>
            </a:r>
            <a:br>
              <a:rPr lang="en-US" sz="2400" b="1" dirty="0" smtClean="0">
                <a:solidFill>
                  <a:srgbClr val="4F81BD"/>
                </a:solidFill>
                <a:latin typeface="+mn-lt"/>
                <a:ea typeface="ＭＳ Ｐゴシック" charset="0"/>
                <a:cs typeface="ＭＳ Ｐゴシック" charset="0"/>
              </a:rPr>
            </a:br>
            <a:r>
              <a:rPr lang="en-US" sz="2400" b="1" dirty="0" smtClean="0">
                <a:solidFill>
                  <a:srgbClr val="4F81BD"/>
                </a:solidFill>
                <a:latin typeface="+mn-lt"/>
                <a:ea typeface="ＭＳ Ｐゴシック" charset="0"/>
                <a:cs typeface="ＭＳ Ｐゴシック" charset="0"/>
              </a:rPr>
              <a:t>Theory of Change Process </a:t>
            </a:r>
            <a:endParaRPr lang="en-US" sz="2400" b="1" dirty="0">
              <a:solidFill>
                <a:srgbClr val="4F81BD"/>
              </a:solidFill>
              <a:latin typeface="+mn-lt"/>
              <a:ea typeface="ＭＳ Ｐゴシック" charset="0"/>
              <a:cs typeface="ＭＳ Ｐゴシック" charset="0"/>
            </a:endParaRPr>
          </a:p>
        </p:txBody>
      </p:sp>
      <p:grpSp>
        <p:nvGrpSpPr>
          <p:cNvPr id="2" name="Group 18"/>
          <p:cNvGrpSpPr>
            <a:grpSpLocks/>
          </p:cNvGrpSpPr>
          <p:nvPr/>
        </p:nvGrpSpPr>
        <p:grpSpPr bwMode="auto">
          <a:xfrm>
            <a:off x="190500" y="1981200"/>
            <a:ext cx="8915400" cy="3438525"/>
            <a:chOff x="228600" y="1981200"/>
            <a:chExt cx="8915400" cy="3439607"/>
          </a:xfrm>
        </p:grpSpPr>
        <p:sp>
          <p:nvSpPr>
            <p:cNvPr id="16392" name="Text Box 4"/>
            <p:cNvSpPr txBox="1">
              <a:spLocks noChangeArrowheads="1"/>
            </p:cNvSpPr>
            <p:nvPr/>
          </p:nvSpPr>
          <p:spPr bwMode="auto">
            <a:xfrm>
              <a:off x="2514600" y="2590800"/>
              <a:ext cx="1524000" cy="1682750"/>
            </a:xfrm>
            <a:prstGeom prst="rect">
              <a:avLst/>
            </a:prstGeom>
            <a:solidFill>
              <a:srgbClr val="8DD198"/>
            </a:solidFill>
            <a:ln>
              <a:noFill/>
            </a:ln>
            <a:extLs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r>
                <a:rPr lang="en-US" sz="2000" b="1" dirty="0"/>
                <a:t>   </a:t>
              </a:r>
            </a:p>
            <a:p>
              <a:pPr algn="ctr" eaLnBrk="1" hangingPunct="1"/>
              <a:endParaRPr lang="en-US" sz="2000" b="1" dirty="0"/>
            </a:p>
            <a:p>
              <a:pPr algn="ctr" eaLnBrk="1" hangingPunct="1"/>
              <a:r>
                <a:rPr lang="en-US" sz="2000" b="1" dirty="0">
                  <a:solidFill>
                    <a:schemeClr val="bg1"/>
                  </a:solidFill>
                </a:rPr>
                <a:t> Then…</a:t>
              </a:r>
            </a:p>
            <a:p>
              <a:pPr algn="ctr" eaLnBrk="1" hangingPunct="1"/>
              <a:endParaRPr lang="en-US" sz="1400" b="1" dirty="0">
                <a:solidFill>
                  <a:srgbClr val="339933"/>
                </a:solidFill>
              </a:endParaRPr>
            </a:p>
            <a:p>
              <a:pPr algn="ctr" eaLnBrk="1" hangingPunct="1"/>
              <a:endParaRPr lang="en-US" sz="1400" b="1" dirty="0">
                <a:solidFill>
                  <a:srgbClr val="339933"/>
                </a:solidFill>
              </a:endParaRPr>
            </a:p>
            <a:p>
              <a:pPr algn="ctr" eaLnBrk="1" hangingPunct="1"/>
              <a:endParaRPr lang="en-US" sz="1400" b="1" dirty="0">
                <a:solidFill>
                  <a:srgbClr val="339933"/>
                </a:solidFill>
              </a:endParaRPr>
            </a:p>
          </p:txBody>
        </p:sp>
        <p:sp>
          <p:nvSpPr>
            <p:cNvPr id="16393" name="Text Box 10"/>
            <p:cNvSpPr txBox="1">
              <a:spLocks noChangeArrowheads="1"/>
            </p:cNvSpPr>
            <p:nvPr/>
          </p:nvSpPr>
          <p:spPr bwMode="auto">
            <a:xfrm>
              <a:off x="228600" y="1981200"/>
              <a:ext cx="8610600" cy="366713"/>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spcBef>
                  <a:spcPct val="50000"/>
                </a:spcBef>
              </a:pPr>
              <a:r>
                <a:rPr lang="en-US" sz="1800" b="1" dirty="0">
                  <a:solidFill>
                    <a:schemeClr val="bg1"/>
                  </a:solidFill>
                </a:rPr>
                <a:t>The Road </a:t>
              </a:r>
              <a:r>
                <a:rPr lang="en-US" sz="1800" b="1" dirty="0" smtClean="0">
                  <a:solidFill>
                    <a:schemeClr val="bg1"/>
                  </a:solidFill>
                </a:rPr>
                <a:t>Map to Impact </a:t>
              </a:r>
              <a:endParaRPr lang="en-US" sz="1800" b="1" dirty="0">
                <a:solidFill>
                  <a:schemeClr val="bg1"/>
                </a:solidFill>
              </a:endParaRPr>
            </a:p>
          </p:txBody>
        </p:sp>
        <p:sp>
          <p:nvSpPr>
            <p:cNvPr id="16394" name="Text Box 4"/>
            <p:cNvSpPr txBox="1">
              <a:spLocks noChangeArrowheads="1"/>
            </p:cNvSpPr>
            <p:nvPr/>
          </p:nvSpPr>
          <p:spPr bwMode="auto">
            <a:xfrm>
              <a:off x="367512" y="2590800"/>
              <a:ext cx="1524000" cy="1682750"/>
            </a:xfrm>
            <a:prstGeom prst="rect">
              <a:avLst/>
            </a:prstGeom>
            <a:solidFill>
              <a:schemeClr val="accent6"/>
            </a:solidFill>
            <a:ln w="38100">
              <a:noFill/>
              <a:miter lim="800000"/>
              <a:headEnd/>
              <a:tailEnd/>
            </a:ln>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r>
                <a:rPr lang="en-US" sz="2000" b="1" dirty="0"/>
                <a:t>   </a:t>
              </a:r>
            </a:p>
            <a:p>
              <a:pPr algn="ctr" eaLnBrk="1" hangingPunct="1"/>
              <a:endParaRPr lang="en-US" sz="2000" b="1" dirty="0"/>
            </a:p>
            <a:p>
              <a:pPr algn="ctr" eaLnBrk="1" hangingPunct="1"/>
              <a:r>
                <a:rPr lang="en-US" sz="2000" b="1" dirty="0">
                  <a:solidFill>
                    <a:schemeClr val="bg1"/>
                  </a:solidFill>
                </a:rPr>
                <a:t> If we….</a:t>
              </a:r>
            </a:p>
            <a:p>
              <a:pPr algn="ctr" eaLnBrk="1" hangingPunct="1"/>
              <a:endParaRPr lang="en-US" sz="1400" b="1" dirty="0">
                <a:solidFill>
                  <a:srgbClr val="339933"/>
                </a:solidFill>
              </a:endParaRPr>
            </a:p>
            <a:p>
              <a:pPr algn="ctr" eaLnBrk="1" hangingPunct="1"/>
              <a:endParaRPr lang="en-US" sz="1400" b="1" dirty="0">
                <a:solidFill>
                  <a:srgbClr val="339933"/>
                </a:solidFill>
              </a:endParaRPr>
            </a:p>
            <a:p>
              <a:pPr algn="ctr" eaLnBrk="1" hangingPunct="1"/>
              <a:endParaRPr lang="en-US" sz="1400" b="1" dirty="0">
                <a:solidFill>
                  <a:srgbClr val="339933"/>
                </a:solidFill>
              </a:endParaRPr>
            </a:p>
          </p:txBody>
        </p:sp>
        <p:sp>
          <p:nvSpPr>
            <p:cNvPr id="16395" name="Text Box 4"/>
            <p:cNvSpPr txBox="1">
              <a:spLocks noChangeArrowheads="1"/>
            </p:cNvSpPr>
            <p:nvPr/>
          </p:nvSpPr>
          <p:spPr bwMode="auto">
            <a:xfrm>
              <a:off x="4648200" y="2590800"/>
              <a:ext cx="1524000" cy="1754326"/>
            </a:xfrm>
            <a:prstGeom prst="rect">
              <a:avLst/>
            </a:prstGeom>
            <a:solidFill>
              <a:srgbClr val="8DD198"/>
            </a:solidFill>
            <a:ln>
              <a:noFill/>
            </a:ln>
            <a:extLs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r>
                <a:rPr lang="en-US" sz="2000" b="1" dirty="0"/>
                <a:t>   </a:t>
              </a:r>
            </a:p>
            <a:p>
              <a:pPr algn="ctr" eaLnBrk="1" hangingPunct="1"/>
              <a:endParaRPr lang="en-US" sz="2000" b="1" dirty="0">
                <a:solidFill>
                  <a:schemeClr val="bg1"/>
                </a:solidFill>
              </a:endParaRPr>
            </a:p>
            <a:p>
              <a:pPr algn="ctr" eaLnBrk="1" hangingPunct="1"/>
              <a:r>
                <a:rPr lang="en-US" sz="2000" b="1" dirty="0">
                  <a:solidFill>
                    <a:schemeClr val="bg1"/>
                  </a:solidFill>
                </a:rPr>
                <a:t> Which will lead to…</a:t>
              </a:r>
            </a:p>
            <a:p>
              <a:pPr algn="ctr" eaLnBrk="1" hangingPunct="1"/>
              <a:endParaRPr lang="en-US" sz="1400" b="1" dirty="0">
                <a:solidFill>
                  <a:srgbClr val="339933"/>
                </a:solidFill>
              </a:endParaRPr>
            </a:p>
            <a:p>
              <a:pPr algn="ctr" eaLnBrk="1" hangingPunct="1"/>
              <a:endParaRPr lang="en-US" sz="1400" b="1" dirty="0">
                <a:solidFill>
                  <a:srgbClr val="339933"/>
                </a:solidFill>
              </a:endParaRPr>
            </a:p>
          </p:txBody>
        </p:sp>
        <p:sp>
          <p:nvSpPr>
            <p:cNvPr id="16396" name="Text Box 4"/>
            <p:cNvSpPr txBox="1">
              <a:spLocks noChangeArrowheads="1"/>
            </p:cNvSpPr>
            <p:nvPr/>
          </p:nvSpPr>
          <p:spPr bwMode="auto">
            <a:xfrm>
              <a:off x="7010400" y="2590800"/>
              <a:ext cx="1676400" cy="1754326"/>
            </a:xfrm>
            <a:prstGeom prst="rect">
              <a:avLst/>
            </a:prstGeom>
            <a:solidFill>
              <a:schemeClr val="accent1"/>
            </a:solidFill>
            <a:ln w="38100">
              <a:noFill/>
              <a:miter lim="800000"/>
              <a:headEnd/>
              <a:tailEnd/>
            </a:ln>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algn="ctr" eaLnBrk="1" hangingPunct="1"/>
              <a:r>
                <a:rPr lang="en-US" sz="2000" b="1" dirty="0"/>
                <a:t>   </a:t>
              </a:r>
            </a:p>
            <a:p>
              <a:pPr algn="ctr" eaLnBrk="1" hangingPunct="1"/>
              <a:r>
                <a:rPr lang="en-US" sz="2000" b="1" dirty="0"/>
                <a:t> </a:t>
              </a:r>
              <a:r>
                <a:rPr lang="en-US" sz="2000" b="1" dirty="0">
                  <a:solidFill>
                    <a:schemeClr val="bg1"/>
                  </a:solidFill>
                </a:rPr>
                <a:t>Community or Social Change</a:t>
              </a:r>
            </a:p>
            <a:p>
              <a:pPr algn="ctr" eaLnBrk="1" hangingPunct="1"/>
              <a:endParaRPr lang="en-US" sz="1400" b="1" dirty="0">
                <a:solidFill>
                  <a:srgbClr val="339933"/>
                </a:solidFill>
              </a:endParaRPr>
            </a:p>
            <a:p>
              <a:pPr algn="ctr" eaLnBrk="1" hangingPunct="1"/>
              <a:endParaRPr lang="en-US" sz="1400" b="1" dirty="0">
                <a:solidFill>
                  <a:srgbClr val="339933"/>
                </a:solidFill>
              </a:endParaRPr>
            </a:p>
          </p:txBody>
        </p:sp>
        <p:sp>
          <p:nvSpPr>
            <p:cNvPr id="16397" name="AutoShape 18"/>
            <p:cNvSpPr>
              <a:spLocks noChangeArrowheads="1"/>
            </p:cNvSpPr>
            <p:nvPr/>
          </p:nvSpPr>
          <p:spPr bwMode="auto">
            <a:xfrm>
              <a:off x="1981200" y="3429000"/>
              <a:ext cx="457200" cy="257175"/>
            </a:xfrm>
            <a:prstGeom prst="rightArrow">
              <a:avLst>
                <a:gd name="adj1" fmla="val 50000"/>
                <a:gd name="adj2" fmla="val 44444"/>
              </a:avLst>
            </a:prstGeom>
            <a:solidFill>
              <a:srgbClr val="1F497D"/>
            </a:solidFill>
            <a:ln w="9525">
              <a:solidFill>
                <a:schemeClr val="tx1"/>
              </a:solidFill>
              <a:miter lim="800000"/>
              <a:headEnd/>
              <a:tailEnd/>
            </a:ln>
          </p:spPr>
          <p:txBody>
            <a:bodyPr wrap="none" anchor="ctr"/>
            <a:lstStyle/>
            <a:p>
              <a:endParaRPr lang="en-US" sz="1800" dirty="0"/>
            </a:p>
          </p:txBody>
        </p:sp>
        <p:sp>
          <p:nvSpPr>
            <p:cNvPr id="16398" name="AutoShape 19"/>
            <p:cNvSpPr>
              <a:spLocks noChangeArrowheads="1"/>
            </p:cNvSpPr>
            <p:nvPr/>
          </p:nvSpPr>
          <p:spPr bwMode="auto">
            <a:xfrm>
              <a:off x="4114800" y="3429000"/>
              <a:ext cx="457200" cy="257175"/>
            </a:xfrm>
            <a:prstGeom prst="rightArrow">
              <a:avLst>
                <a:gd name="adj1" fmla="val 50000"/>
                <a:gd name="adj2" fmla="val 44444"/>
              </a:avLst>
            </a:prstGeom>
            <a:solidFill>
              <a:srgbClr val="1F497D"/>
            </a:solidFill>
            <a:ln w="9525">
              <a:solidFill>
                <a:schemeClr val="tx1"/>
              </a:solidFill>
              <a:miter lim="800000"/>
              <a:headEnd/>
              <a:tailEnd/>
            </a:ln>
          </p:spPr>
          <p:txBody>
            <a:bodyPr wrap="none" anchor="ctr"/>
            <a:lstStyle/>
            <a:p>
              <a:endParaRPr lang="en-US" sz="1800" dirty="0"/>
            </a:p>
          </p:txBody>
        </p:sp>
        <p:sp>
          <p:nvSpPr>
            <p:cNvPr id="16399" name="AutoShape 20"/>
            <p:cNvSpPr>
              <a:spLocks noChangeArrowheads="1"/>
            </p:cNvSpPr>
            <p:nvPr/>
          </p:nvSpPr>
          <p:spPr bwMode="auto">
            <a:xfrm>
              <a:off x="6477000" y="3429000"/>
              <a:ext cx="457200" cy="257175"/>
            </a:xfrm>
            <a:prstGeom prst="rightArrow">
              <a:avLst>
                <a:gd name="adj1" fmla="val 50000"/>
                <a:gd name="adj2" fmla="val 44444"/>
              </a:avLst>
            </a:prstGeom>
            <a:solidFill>
              <a:srgbClr val="1F497D"/>
            </a:solidFill>
            <a:ln w="9525">
              <a:solidFill>
                <a:schemeClr val="tx1"/>
              </a:solidFill>
              <a:miter lim="800000"/>
              <a:headEnd/>
              <a:tailEnd/>
            </a:ln>
          </p:spPr>
          <p:txBody>
            <a:bodyPr wrap="none" anchor="ctr"/>
            <a:lstStyle/>
            <a:p>
              <a:endParaRPr lang="en-US" sz="1800" dirty="0"/>
            </a:p>
          </p:txBody>
        </p:sp>
        <p:sp>
          <p:nvSpPr>
            <p:cNvPr id="16400" name="Text Box 21"/>
            <p:cNvSpPr txBox="1">
              <a:spLocks noChangeArrowheads="1"/>
            </p:cNvSpPr>
            <p:nvPr/>
          </p:nvSpPr>
          <p:spPr bwMode="auto">
            <a:xfrm>
              <a:off x="228600" y="4343400"/>
              <a:ext cx="1600200" cy="1077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endParaRPr lang="en-US" sz="1600" b="1" dirty="0"/>
            </a:p>
            <a:p>
              <a:pPr eaLnBrk="1" hangingPunct="1"/>
              <a:r>
                <a:rPr lang="en-US" sz="1600" b="1" dirty="0"/>
                <a:t>Strategies &amp; Activities</a:t>
              </a:r>
            </a:p>
            <a:p>
              <a:pPr eaLnBrk="1" hangingPunct="1"/>
              <a:endParaRPr lang="en-US" sz="1600" b="1" dirty="0"/>
            </a:p>
          </p:txBody>
        </p:sp>
        <p:sp>
          <p:nvSpPr>
            <p:cNvPr id="16401" name="Text Box 23"/>
            <p:cNvSpPr txBox="1">
              <a:spLocks noChangeArrowheads="1"/>
            </p:cNvSpPr>
            <p:nvPr/>
          </p:nvSpPr>
          <p:spPr bwMode="auto">
            <a:xfrm>
              <a:off x="2590800" y="4572000"/>
              <a:ext cx="1752600" cy="584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r>
                <a:rPr lang="en-US" sz="1600" b="1" i="1" dirty="0"/>
                <a:t>Immediate</a:t>
              </a:r>
              <a:r>
                <a:rPr lang="en-US" sz="1600" b="1" dirty="0"/>
                <a:t> Outcomes </a:t>
              </a:r>
            </a:p>
          </p:txBody>
        </p:sp>
        <p:sp>
          <p:nvSpPr>
            <p:cNvPr id="16402" name="Text Box 24"/>
            <p:cNvSpPr txBox="1">
              <a:spLocks noChangeArrowheads="1"/>
            </p:cNvSpPr>
            <p:nvPr/>
          </p:nvSpPr>
          <p:spPr bwMode="auto">
            <a:xfrm>
              <a:off x="6781800" y="4800600"/>
              <a:ext cx="2362200" cy="33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r>
                <a:rPr lang="en-US" sz="1600" b="1" dirty="0"/>
                <a:t>   Intended Impact </a:t>
              </a:r>
            </a:p>
          </p:txBody>
        </p:sp>
        <p:sp>
          <p:nvSpPr>
            <p:cNvPr id="16403" name="Text Box 23"/>
            <p:cNvSpPr txBox="1">
              <a:spLocks noChangeArrowheads="1"/>
            </p:cNvSpPr>
            <p:nvPr/>
          </p:nvSpPr>
          <p:spPr bwMode="auto">
            <a:xfrm>
              <a:off x="4648200" y="4597284"/>
              <a:ext cx="1981200" cy="584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ea typeface="ＭＳ Ｐゴシック" charset="0"/>
                  <a:cs typeface="ＭＳ Ｐゴシック" charset="0"/>
                </a:defRPr>
              </a:lvl1pPr>
              <a:lvl2pPr marL="742950" indent="-285750" eaLnBrk="0" hangingPunct="0">
                <a:defRPr sz="3200">
                  <a:solidFill>
                    <a:schemeClr val="tx1"/>
                  </a:solidFill>
                  <a:latin typeface="Arial" charset="0"/>
                  <a:ea typeface="ＭＳ Ｐゴシック" charset="0"/>
                </a:defRPr>
              </a:lvl2pPr>
              <a:lvl3pPr marL="1143000" indent="-228600" eaLnBrk="0" hangingPunct="0">
                <a:defRPr sz="3200">
                  <a:solidFill>
                    <a:schemeClr val="tx1"/>
                  </a:solidFill>
                  <a:latin typeface="Arial" charset="0"/>
                  <a:ea typeface="ＭＳ Ｐゴシック" charset="0"/>
                </a:defRPr>
              </a:lvl3pPr>
              <a:lvl4pPr marL="1600200" indent="-228600" eaLnBrk="0" hangingPunct="0">
                <a:defRPr sz="3200">
                  <a:solidFill>
                    <a:schemeClr val="tx1"/>
                  </a:solidFill>
                  <a:latin typeface="Arial" charset="0"/>
                  <a:ea typeface="ＭＳ Ｐゴシック" charset="0"/>
                </a:defRPr>
              </a:lvl4pPr>
              <a:lvl5pPr marL="2057400" indent="-228600" eaLnBrk="0" hangingPunct="0">
                <a:defRPr sz="3200">
                  <a:solidFill>
                    <a:schemeClr val="tx1"/>
                  </a:solidFill>
                  <a:latin typeface="Arial" charset="0"/>
                  <a:ea typeface="ＭＳ Ｐゴシック" charset="0"/>
                </a:defRPr>
              </a:lvl5pPr>
              <a:lvl6pPr marL="2514600" indent="-228600" eaLnBrk="0" fontAlgn="base" hangingPunct="0">
                <a:spcBef>
                  <a:spcPct val="0"/>
                </a:spcBef>
                <a:spcAft>
                  <a:spcPct val="0"/>
                </a:spcAft>
                <a:defRPr sz="3200">
                  <a:solidFill>
                    <a:schemeClr val="tx1"/>
                  </a:solidFill>
                  <a:latin typeface="Arial" charset="0"/>
                  <a:ea typeface="ＭＳ Ｐゴシック" charset="0"/>
                </a:defRPr>
              </a:lvl6pPr>
              <a:lvl7pPr marL="2971800" indent="-228600" eaLnBrk="0" fontAlgn="base" hangingPunct="0">
                <a:spcBef>
                  <a:spcPct val="0"/>
                </a:spcBef>
                <a:spcAft>
                  <a:spcPct val="0"/>
                </a:spcAft>
                <a:defRPr sz="3200">
                  <a:solidFill>
                    <a:schemeClr val="tx1"/>
                  </a:solidFill>
                  <a:latin typeface="Arial" charset="0"/>
                  <a:ea typeface="ＭＳ Ｐゴシック" charset="0"/>
                </a:defRPr>
              </a:lvl7pPr>
              <a:lvl8pPr marL="3429000" indent="-228600" eaLnBrk="0" fontAlgn="base" hangingPunct="0">
                <a:spcBef>
                  <a:spcPct val="0"/>
                </a:spcBef>
                <a:spcAft>
                  <a:spcPct val="0"/>
                </a:spcAft>
                <a:defRPr sz="3200">
                  <a:solidFill>
                    <a:schemeClr val="tx1"/>
                  </a:solidFill>
                  <a:latin typeface="Arial" charset="0"/>
                  <a:ea typeface="ＭＳ Ｐゴシック" charset="0"/>
                </a:defRPr>
              </a:lvl8pPr>
              <a:lvl9pPr marL="3886200" indent="-228600" eaLnBrk="0" fontAlgn="base" hangingPunct="0">
                <a:spcBef>
                  <a:spcPct val="0"/>
                </a:spcBef>
                <a:spcAft>
                  <a:spcPct val="0"/>
                </a:spcAft>
                <a:defRPr sz="3200">
                  <a:solidFill>
                    <a:schemeClr val="tx1"/>
                  </a:solidFill>
                  <a:latin typeface="Arial" charset="0"/>
                  <a:ea typeface="ＭＳ Ｐゴシック" charset="0"/>
                </a:defRPr>
              </a:lvl9pPr>
            </a:lstStyle>
            <a:p>
              <a:pPr eaLnBrk="1" hangingPunct="1">
                <a:spcBef>
                  <a:spcPct val="50000"/>
                </a:spcBef>
              </a:pPr>
              <a:r>
                <a:rPr lang="en-US" sz="1600" b="1" i="1" dirty="0"/>
                <a:t>Intermediate</a:t>
              </a:r>
              <a:r>
                <a:rPr lang="en-US" sz="1600" b="1" dirty="0"/>
                <a:t> Outcomes</a:t>
              </a:r>
            </a:p>
          </p:txBody>
        </p:sp>
      </p:grpSp>
      <p:sp>
        <p:nvSpPr>
          <p:cNvPr id="22" name="Rectangle 2"/>
          <p:cNvSpPr txBox="1">
            <a:spLocks noChangeArrowheads="1"/>
          </p:cNvSpPr>
          <p:nvPr/>
        </p:nvSpPr>
        <p:spPr>
          <a:xfrm>
            <a:off x="228600" y="373110"/>
            <a:ext cx="8229600" cy="1143000"/>
          </a:xfrm>
          <a:prstGeom prst="rect">
            <a:avLst/>
          </a:prstGeom>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600" dirty="0" smtClean="0">
                <a:solidFill>
                  <a:schemeClr val="accent1"/>
                </a:solidFill>
                <a:latin typeface="Helvetica Neue"/>
                <a:ea typeface="ＭＳ Ｐゴシック" charset="0"/>
                <a:cs typeface="Helvetica Neue"/>
              </a:rPr>
              <a:t>Best Place to Focus Measurement:  </a:t>
            </a:r>
          </a:p>
          <a:p>
            <a:r>
              <a:rPr lang="en-US" sz="3600" dirty="0" smtClean="0">
                <a:solidFill>
                  <a:schemeClr val="accent1"/>
                </a:solidFill>
                <a:latin typeface="Helvetica Neue"/>
                <a:ea typeface="ＭＳ Ｐゴシック" charset="0"/>
                <a:cs typeface="Helvetica Neue"/>
              </a:rPr>
              <a:t>Green Box Outcomes </a:t>
            </a:r>
            <a:r>
              <a:rPr lang="en-US" sz="3600" dirty="0" smtClean="0">
                <a:latin typeface="Calibri"/>
                <a:ea typeface="ＭＳ Ｐゴシック" charset="0"/>
                <a:cs typeface="ＭＳ Ｐゴシック" charset="0"/>
              </a:rPr>
              <a:t/>
            </a:r>
            <a:br>
              <a:rPr lang="en-US" sz="3600" dirty="0" smtClean="0">
                <a:latin typeface="Calibri"/>
                <a:ea typeface="ＭＳ Ｐゴシック" charset="0"/>
                <a:cs typeface="ＭＳ Ｐゴシック" charset="0"/>
              </a:rPr>
            </a:br>
            <a:endParaRPr lang="en-US" sz="3600" b="1" i="1" dirty="0">
              <a:solidFill>
                <a:schemeClr val="folHlink"/>
              </a:solidFill>
              <a:latin typeface="Calibri"/>
              <a:ea typeface="ＭＳ Ｐゴシック" charset="0"/>
              <a:cs typeface="ＭＳ Ｐゴシック" charset="0"/>
            </a:endParaRPr>
          </a:p>
        </p:txBody>
      </p:sp>
    </p:spTree>
    <p:extLst>
      <p:ext uri="{BB962C8B-B14F-4D97-AF65-F5344CB8AC3E}">
        <p14:creationId xmlns:p14="http://schemas.microsoft.com/office/powerpoint/2010/main" val="1548981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609600" y="421580"/>
            <a:ext cx="7772400" cy="1143000"/>
          </a:xfrm>
        </p:spPr>
        <p:txBody>
          <a:bodyPr>
            <a:normAutofit/>
          </a:bodyPr>
          <a:lstStyle/>
          <a:p>
            <a:r>
              <a:rPr lang="en-US" sz="3600" dirty="0" smtClean="0">
                <a:solidFill>
                  <a:schemeClr val="tx2"/>
                </a:solidFill>
                <a:latin typeface="Helvetica Light"/>
                <a:ea typeface="ＭＳ Ｐゴシック" charset="0"/>
                <a:cs typeface="Helvetica Light"/>
              </a:rPr>
              <a:t>Indicators: Key Ingredients</a:t>
            </a:r>
            <a:endParaRPr lang="en-US" sz="3600" dirty="0">
              <a:solidFill>
                <a:schemeClr val="tx2"/>
              </a:solidFill>
              <a:latin typeface="Helvetica Light"/>
              <a:ea typeface="ＭＳ Ｐゴシック" charset="0"/>
              <a:cs typeface="Helvetica Light"/>
            </a:endParaRPr>
          </a:p>
        </p:txBody>
      </p:sp>
      <p:sp>
        <p:nvSpPr>
          <p:cNvPr id="12291" name="Content Placeholder 2"/>
          <p:cNvSpPr>
            <a:spLocks noGrp="1"/>
          </p:cNvSpPr>
          <p:nvPr>
            <p:ph sz="quarter" idx="1"/>
          </p:nvPr>
        </p:nvSpPr>
        <p:spPr>
          <a:xfrm>
            <a:off x="914400" y="1981200"/>
            <a:ext cx="7772400" cy="4572000"/>
          </a:xfrm>
        </p:spPr>
        <p:txBody>
          <a:bodyPr>
            <a:normAutofit/>
          </a:bodyPr>
          <a:lstStyle/>
          <a:p>
            <a:pPr marL="0" indent="0">
              <a:spcBef>
                <a:spcPts val="1800"/>
              </a:spcBef>
              <a:buNone/>
            </a:pPr>
            <a:r>
              <a:rPr lang="en-US" sz="2800" dirty="0" smtClean="0">
                <a:solidFill>
                  <a:schemeClr val="tx2"/>
                </a:solidFill>
                <a:latin typeface="Helvetica Neue Light"/>
                <a:ea typeface="ＭＳ Ｐゴシック" charset="0"/>
                <a:cs typeface="Helvetica Neue Light"/>
              </a:rPr>
              <a:t>* Less </a:t>
            </a:r>
            <a:r>
              <a:rPr lang="en-US" sz="2800" dirty="0">
                <a:solidFill>
                  <a:schemeClr val="tx2"/>
                </a:solidFill>
                <a:latin typeface="Helvetica Neue Light"/>
                <a:ea typeface="ＭＳ Ｐゴシック" charset="0"/>
                <a:cs typeface="Helvetica Neue Light"/>
              </a:rPr>
              <a:t>is more</a:t>
            </a:r>
          </a:p>
          <a:p>
            <a:pPr marL="0" indent="0">
              <a:spcBef>
                <a:spcPts val="1800"/>
              </a:spcBef>
              <a:buNone/>
            </a:pPr>
            <a:r>
              <a:rPr lang="en-US" sz="2800" dirty="0" smtClean="0">
                <a:solidFill>
                  <a:schemeClr val="tx2"/>
                </a:solidFill>
                <a:latin typeface="Helvetica Neue Light"/>
                <a:ea typeface="ＭＳ Ｐゴシック" charset="0"/>
                <a:cs typeface="Helvetica Neue Light"/>
              </a:rPr>
              <a:t>* Make </a:t>
            </a:r>
            <a:r>
              <a:rPr lang="en-US" sz="2800" dirty="0">
                <a:solidFill>
                  <a:schemeClr val="tx2"/>
                </a:solidFill>
                <a:latin typeface="Helvetica Neue Light"/>
                <a:ea typeface="ＭＳ Ｐゴシック" charset="0"/>
                <a:cs typeface="Helvetica Neue Light"/>
              </a:rPr>
              <a:t>them SMART</a:t>
            </a:r>
          </a:p>
          <a:p>
            <a:pPr marL="0" indent="0">
              <a:spcBef>
                <a:spcPts val="1800"/>
              </a:spcBef>
              <a:buNone/>
            </a:pPr>
            <a:r>
              <a:rPr lang="en-US" sz="2800" dirty="0" smtClean="0">
                <a:solidFill>
                  <a:schemeClr val="tx2"/>
                </a:solidFill>
                <a:latin typeface="Helvetica Neue Light"/>
                <a:ea typeface="ＭＳ Ｐゴシック" charset="0"/>
                <a:cs typeface="Helvetica Neue Light"/>
              </a:rPr>
              <a:t>* Measure </a:t>
            </a:r>
            <a:r>
              <a:rPr lang="en-US" sz="2800" dirty="0">
                <a:solidFill>
                  <a:schemeClr val="tx2"/>
                </a:solidFill>
                <a:latin typeface="Helvetica Neue Light"/>
                <a:ea typeface="ＭＳ Ｐゴシック" charset="0"/>
                <a:cs typeface="Helvetica Neue Light"/>
              </a:rPr>
              <a:t>what is within your realm of control</a:t>
            </a:r>
          </a:p>
          <a:p>
            <a:pPr marL="0" indent="0">
              <a:spcBef>
                <a:spcPts val="1800"/>
              </a:spcBef>
              <a:buNone/>
            </a:pPr>
            <a:r>
              <a:rPr lang="en-US" sz="2800" dirty="0" smtClean="0">
                <a:solidFill>
                  <a:schemeClr val="tx2"/>
                </a:solidFill>
                <a:latin typeface="Helvetica Neue Light"/>
                <a:ea typeface="ＭＳ Ｐゴシック" charset="0"/>
                <a:cs typeface="Helvetica Neue Light"/>
              </a:rPr>
              <a:t>* Focus </a:t>
            </a:r>
            <a:r>
              <a:rPr lang="en-US" sz="2800" dirty="0">
                <a:solidFill>
                  <a:schemeClr val="tx2"/>
                </a:solidFill>
                <a:latin typeface="Helvetica Neue Light"/>
                <a:ea typeface="ＭＳ Ｐゴシック" charset="0"/>
                <a:cs typeface="Helvetica Neue Light"/>
              </a:rPr>
              <a:t>on both narratives &amp;numbers</a:t>
            </a:r>
          </a:p>
        </p:txBody>
      </p:sp>
    </p:spTree>
    <p:extLst>
      <p:ext uri="{BB962C8B-B14F-4D97-AF65-F5344CB8AC3E}">
        <p14:creationId xmlns:p14="http://schemas.microsoft.com/office/powerpoint/2010/main" val="2695878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a:xfrm>
            <a:off x="304605" y="457197"/>
            <a:ext cx="7772400" cy="1143000"/>
          </a:xfrm>
        </p:spPr>
        <p:txBody>
          <a:bodyPr>
            <a:normAutofit/>
          </a:bodyPr>
          <a:lstStyle/>
          <a:p>
            <a:r>
              <a:rPr lang="en-US" sz="3600" dirty="0" smtClean="0">
                <a:solidFill>
                  <a:srgbClr val="2B2B2B"/>
                </a:solidFill>
                <a:latin typeface="Helvetica Light"/>
                <a:ea typeface="ＭＳ Ｐゴシック" charset="0"/>
                <a:cs typeface="Helvetica Light"/>
              </a:rPr>
              <a:t>More Indicator Tips...</a:t>
            </a:r>
            <a:endParaRPr lang="en-US" sz="3600" dirty="0">
              <a:solidFill>
                <a:srgbClr val="2B2B2B"/>
              </a:solidFill>
              <a:latin typeface="Helvetica Light"/>
              <a:ea typeface="ＭＳ Ｐゴシック" charset="0"/>
              <a:cs typeface="Helvetica Light"/>
            </a:endParaRPr>
          </a:p>
        </p:txBody>
      </p:sp>
      <p:sp>
        <p:nvSpPr>
          <p:cNvPr id="30722" name="Content Placeholder 2"/>
          <p:cNvSpPr>
            <a:spLocks noGrp="1"/>
          </p:cNvSpPr>
          <p:nvPr>
            <p:ph sz="quarter" idx="1"/>
          </p:nvPr>
        </p:nvSpPr>
        <p:spPr>
          <a:xfrm>
            <a:off x="914400" y="1981200"/>
            <a:ext cx="7772400" cy="4572000"/>
          </a:xfrm>
        </p:spPr>
        <p:txBody>
          <a:bodyPr>
            <a:noAutofit/>
          </a:bodyPr>
          <a:lstStyle/>
          <a:p>
            <a:pPr>
              <a:spcBef>
                <a:spcPts val="1800"/>
              </a:spcBef>
            </a:pPr>
            <a:r>
              <a:rPr lang="en-US" sz="2800" dirty="0" smtClean="0">
                <a:solidFill>
                  <a:schemeClr val="tx2"/>
                </a:solidFill>
                <a:latin typeface="Helvetica Neue Light"/>
                <a:ea typeface="ＭＳ Ｐゴシック" charset="0"/>
                <a:cs typeface="Helvetica Neue Light"/>
              </a:rPr>
              <a:t>Staff “gut” reaction – strong emotional response to a piece of data</a:t>
            </a:r>
            <a:endParaRPr lang="en-US" altLang="ja-JP" sz="2800" dirty="0" smtClean="0">
              <a:solidFill>
                <a:schemeClr val="tx2"/>
              </a:solidFill>
              <a:latin typeface="Helvetica Neue Light"/>
              <a:ea typeface="ＭＳ Ｐゴシック" charset="0"/>
              <a:cs typeface="Helvetica Neue Light"/>
            </a:endParaRPr>
          </a:p>
          <a:p>
            <a:pPr>
              <a:spcBef>
                <a:spcPts val="1800"/>
              </a:spcBef>
            </a:pPr>
            <a:r>
              <a:rPr lang="en-US" sz="2800" dirty="0" smtClean="0">
                <a:solidFill>
                  <a:schemeClr val="tx2"/>
                </a:solidFill>
                <a:latin typeface="Helvetica Neue Light"/>
                <a:ea typeface="ＭＳ Ｐゴシック" charset="0"/>
                <a:cs typeface="Helvetica Neue Light"/>
              </a:rPr>
              <a:t>Board requests for a piece of data</a:t>
            </a:r>
          </a:p>
          <a:p>
            <a:pPr>
              <a:spcBef>
                <a:spcPts val="1800"/>
              </a:spcBef>
            </a:pPr>
            <a:r>
              <a:rPr lang="en-US" sz="2800" dirty="0" smtClean="0">
                <a:solidFill>
                  <a:schemeClr val="tx2"/>
                </a:solidFill>
                <a:latin typeface="Helvetica Neue Light"/>
                <a:ea typeface="ＭＳ Ｐゴシック" charset="0"/>
                <a:cs typeface="Helvetica Neue Light"/>
              </a:rPr>
              <a:t>Relative consistency within a finding over 1-2 years</a:t>
            </a:r>
          </a:p>
          <a:p>
            <a:pPr>
              <a:spcBef>
                <a:spcPts val="1800"/>
              </a:spcBef>
            </a:pPr>
            <a:r>
              <a:rPr lang="en-US" sz="2800" dirty="0" smtClean="0">
                <a:solidFill>
                  <a:schemeClr val="tx2"/>
                </a:solidFill>
                <a:latin typeface="Helvetica Neue Light"/>
                <a:ea typeface="ＭＳ Ｐゴシック" charset="0"/>
                <a:cs typeface="Helvetica Neue Light"/>
              </a:rPr>
              <a:t>Ability to benchmark against a larger population</a:t>
            </a:r>
          </a:p>
        </p:txBody>
      </p:sp>
    </p:spTree>
    <p:extLst>
      <p:ext uri="{BB962C8B-B14F-4D97-AF65-F5344CB8AC3E}">
        <p14:creationId xmlns:p14="http://schemas.microsoft.com/office/powerpoint/2010/main" val="1703637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450810"/>
            <a:ext cx="9144000" cy="1754327"/>
          </a:xfrm>
          <a:prstGeom prst="rect">
            <a:avLst/>
          </a:prstGeom>
          <a:noFill/>
        </p:spPr>
        <p:txBody>
          <a:bodyPr wrap="square" rtlCol="0">
            <a:spAutoFit/>
          </a:bodyPr>
          <a:lstStyle/>
          <a:p>
            <a:pPr algn="ctr"/>
            <a:r>
              <a:rPr lang="en-US" sz="3600" dirty="0" smtClean="0">
                <a:solidFill>
                  <a:srgbClr val="2B2B2B"/>
                </a:solidFill>
                <a:latin typeface="Helvetica Neue Light"/>
                <a:cs typeface="Helvetica Neue Light"/>
              </a:rPr>
              <a:t>Let’s try it!</a:t>
            </a:r>
          </a:p>
          <a:p>
            <a:pPr algn="ctr"/>
            <a:endParaRPr lang="en-US" sz="3600" dirty="0">
              <a:solidFill>
                <a:srgbClr val="2B2B2B"/>
              </a:solidFill>
              <a:latin typeface="Helvetica Neue Light"/>
              <a:cs typeface="Helvetica Neue Light"/>
            </a:endParaRPr>
          </a:p>
          <a:p>
            <a:pPr algn="ctr"/>
            <a:r>
              <a:rPr lang="en-US" sz="3600" dirty="0" smtClean="0">
                <a:solidFill>
                  <a:srgbClr val="2B2B2B"/>
                </a:solidFill>
                <a:latin typeface="Helvetica Neue Light"/>
                <a:cs typeface="Helvetica Neue Light"/>
              </a:rPr>
              <a:t>Outcomes &amp; Indicators Exercise </a:t>
            </a:r>
            <a:endParaRPr lang="en-US" sz="3600" dirty="0">
              <a:solidFill>
                <a:srgbClr val="68CDEE"/>
              </a:solidFill>
              <a:latin typeface="Helvetica Neue Light"/>
              <a:cs typeface="Helvetica Neue Light"/>
            </a:endParaRPr>
          </a:p>
        </p:txBody>
      </p:sp>
    </p:spTree>
    <p:extLst>
      <p:ext uri="{BB962C8B-B14F-4D97-AF65-F5344CB8AC3E}">
        <p14:creationId xmlns:p14="http://schemas.microsoft.com/office/powerpoint/2010/main" val="93366061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Pratt Richards Group">
      <a:dk1>
        <a:srgbClr val="FFFEF7"/>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11753</TotalTime>
  <Words>820</Words>
  <Application>Microsoft Macintosh PowerPoint</Application>
  <PresentationFormat>On-screen Show (4:3)</PresentationFormat>
  <Paragraphs>191</Paragraphs>
  <Slides>20</Slides>
  <Notes>10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Basic definition</vt:lpstr>
      <vt:lpstr>Shift your thinking from…</vt:lpstr>
      <vt:lpstr>Process vs. Outcome</vt:lpstr>
      <vt:lpstr>Terminology</vt:lpstr>
      <vt:lpstr>PowerPoint Presentation</vt:lpstr>
      <vt:lpstr>PowerPoint Presentation</vt:lpstr>
      <vt:lpstr>What’s an outcome?</vt:lpstr>
      <vt:lpstr>Where to Start </vt:lpstr>
      <vt:lpstr>PowerPoint Presentation</vt:lpstr>
      <vt:lpstr>PowerPoint Presentation</vt:lpstr>
      <vt:lpstr>PowerPoint Presentation</vt:lpstr>
      <vt:lpstr>PowerPoint Presentation</vt:lpstr>
      <vt:lpstr>What is an Indicator?</vt:lpstr>
      <vt:lpstr>Indicators:  Key Ingredients   </vt:lpstr>
      <vt:lpstr>Pratt Richards Group  Theory of Change Process </vt:lpstr>
      <vt:lpstr>Indicators: Key Ingredients</vt:lpstr>
      <vt:lpstr>More Indicator Tips...</vt:lpstr>
      <vt:lpstr>PowerPoint Presentation</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Jonathan Liss</dc:creator>
  <cp:keywords/>
  <dc:description/>
  <cp:lastModifiedBy>Susannah Quern Pratt</cp:lastModifiedBy>
  <cp:revision>596</cp:revision>
  <cp:lastPrinted>2014-08-20T21:22:30Z</cp:lastPrinted>
  <dcterms:created xsi:type="dcterms:W3CDTF">2014-08-19T15:14:51Z</dcterms:created>
  <dcterms:modified xsi:type="dcterms:W3CDTF">2015-06-01T15:30:36Z</dcterms:modified>
  <cp:category/>
</cp:coreProperties>
</file>